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55"/>
  </p:notesMasterIdLst>
  <p:handoutMasterIdLst>
    <p:handoutMasterId r:id="rId56"/>
  </p:handoutMasterIdLst>
  <p:sldIdLst>
    <p:sldId id="260" r:id="rId2"/>
    <p:sldId id="270" r:id="rId3"/>
    <p:sldId id="259" r:id="rId4"/>
    <p:sldId id="257" r:id="rId5"/>
    <p:sldId id="284" r:id="rId6"/>
    <p:sldId id="262" r:id="rId7"/>
    <p:sldId id="263" r:id="rId8"/>
    <p:sldId id="283" r:id="rId9"/>
    <p:sldId id="281" r:id="rId10"/>
    <p:sldId id="277" r:id="rId11"/>
    <p:sldId id="289" r:id="rId12"/>
    <p:sldId id="274" r:id="rId13"/>
    <p:sldId id="276" r:id="rId14"/>
    <p:sldId id="290" r:id="rId15"/>
    <p:sldId id="291" r:id="rId16"/>
    <p:sldId id="292" r:id="rId17"/>
    <p:sldId id="293" r:id="rId18"/>
    <p:sldId id="286" r:id="rId19"/>
    <p:sldId id="295" r:id="rId20"/>
    <p:sldId id="280" r:id="rId21"/>
    <p:sldId id="296" r:id="rId22"/>
    <p:sldId id="297" r:id="rId23"/>
    <p:sldId id="298" r:id="rId24"/>
    <p:sldId id="300" r:id="rId25"/>
    <p:sldId id="299" r:id="rId26"/>
    <p:sldId id="301" r:id="rId27"/>
    <p:sldId id="302" r:id="rId28"/>
    <p:sldId id="304" r:id="rId29"/>
    <p:sldId id="305" r:id="rId30"/>
    <p:sldId id="306" r:id="rId31"/>
    <p:sldId id="307" r:id="rId32"/>
    <p:sldId id="308" r:id="rId33"/>
    <p:sldId id="303" r:id="rId34"/>
    <p:sldId id="309" r:id="rId35"/>
    <p:sldId id="332" r:id="rId36"/>
    <p:sldId id="311" r:id="rId37"/>
    <p:sldId id="310" r:id="rId38"/>
    <p:sldId id="333" r:id="rId39"/>
    <p:sldId id="314" r:id="rId40"/>
    <p:sldId id="316" r:id="rId41"/>
    <p:sldId id="317" r:id="rId42"/>
    <p:sldId id="315" r:id="rId43"/>
    <p:sldId id="318" r:id="rId44"/>
    <p:sldId id="322" r:id="rId45"/>
    <p:sldId id="323" r:id="rId46"/>
    <p:sldId id="325" r:id="rId47"/>
    <p:sldId id="326" r:id="rId48"/>
    <p:sldId id="327" r:id="rId49"/>
    <p:sldId id="328" r:id="rId50"/>
    <p:sldId id="329" r:id="rId51"/>
    <p:sldId id="330" r:id="rId52"/>
    <p:sldId id="331" r:id="rId53"/>
    <p:sldId id="26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B24951-8709-475A-BE57-699319E2879E}" v="10" dt="2022-09-06T18:21:43.890"/>
    <p1510:client id="{9A68268D-4AE8-4260-9CFD-9C81AE31F548}" v="12" dt="2022-05-09T07:00:44.203"/>
    <p1510:client id="{E3C2AB57-EBA9-4EC4-AB39-355917DD810A}" v="36" dt="2022-05-08T06:12:51.955"/>
    <p1510:client id="{ED64E08B-6480-4297-8149-4A85319F53A2}" v="126" dt="2022-05-09T07:20:29.1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ED64E08B-6480-4297-8149-4A85319F53A2}"/>
    <pc:docChg chg="addSld modSld sldOrd">
      <pc:chgData name="Guest User" userId="" providerId="Windows Live" clId="Web-{ED64E08B-6480-4297-8149-4A85319F53A2}" dt="2022-05-09T07:20:29.103" v="109" actId="20577"/>
      <pc:docMkLst>
        <pc:docMk/>
      </pc:docMkLst>
      <pc:sldChg chg="ord">
        <pc:chgData name="Guest User" userId="" providerId="Windows Live" clId="Web-{ED64E08B-6480-4297-8149-4A85319F53A2}" dt="2022-05-09T06:51:48.671" v="12"/>
        <pc:sldMkLst>
          <pc:docMk/>
          <pc:sldMk cId="275767571" sldId="259"/>
        </pc:sldMkLst>
      </pc:sldChg>
      <pc:sldChg chg="modSp">
        <pc:chgData name="Guest User" userId="" providerId="Windows Live" clId="Web-{ED64E08B-6480-4297-8149-4A85319F53A2}" dt="2022-05-09T06:50:03.419" v="11" actId="20577"/>
        <pc:sldMkLst>
          <pc:docMk/>
          <pc:sldMk cId="337614450" sldId="270"/>
        </pc:sldMkLst>
        <pc:spChg chg="mod">
          <ac:chgData name="Guest User" userId="" providerId="Windows Live" clId="Web-{ED64E08B-6480-4297-8149-4A85319F53A2}" dt="2022-05-09T06:50:03.419" v="11" actId="20577"/>
          <ac:spMkLst>
            <pc:docMk/>
            <pc:sldMk cId="337614450" sldId="270"/>
            <ac:spMk id="5" creationId="{00000000-0000-0000-0000-000000000000}"/>
          </ac:spMkLst>
        </pc:spChg>
      </pc:sldChg>
      <pc:sldChg chg="modSp">
        <pc:chgData name="Guest User" userId="" providerId="Windows Live" clId="Web-{ED64E08B-6480-4297-8149-4A85319F53A2}" dt="2022-05-09T06:52:13.735" v="13" actId="14100"/>
        <pc:sldMkLst>
          <pc:docMk/>
          <pc:sldMk cId="1113080029" sldId="284"/>
        </pc:sldMkLst>
        <pc:spChg chg="mod">
          <ac:chgData name="Guest User" userId="" providerId="Windows Live" clId="Web-{ED64E08B-6480-4297-8149-4A85319F53A2}" dt="2022-05-09T06:52:13.735" v="13" actId="14100"/>
          <ac:spMkLst>
            <pc:docMk/>
            <pc:sldMk cId="1113080029" sldId="284"/>
            <ac:spMk id="3" creationId="{00000000-0000-0000-0000-000000000000}"/>
          </ac:spMkLst>
        </pc:spChg>
      </pc:sldChg>
      <pc:sldChg chg="addSp modSp">
        <pc:chgData name="Guest User" userId="" providerId="Windows Live" clId="Web-{ED64E08B-6480-4297-8149-4A85319F53A2}" dt="2022-05-09T07:08:41.820" v="39" actId="14100"/>
        <pc:sldMkLst>
          <pc:docMk/>
          <pc:sldMk cId="2961538978" sldId="309"/>
        </pc:sldMkLst>
        <pc:picChg chg="add mod">
          <ac:chgData name="Guest User" userId="" providerId="Windows Live" clId="Web-{ED64E08B-6480-4297-8149-4A85319F53A2}" dt="2022-05-09T07:08:34.992" v="37" actId="1076"/>
          <ac:picMkLst>
            <pc:docMk/>
            <pc:sldMk cId="2961538978" sldId="309"/>
            <ac:picMk id="3" creationId="{5DF12D6C-372F-CAE4-65C2-8458C7853A29}"/>
          </ac:picMkLst>
        </pc:picChg>
        <pc:picChg chg="mod">
          <ac:chgData name="Guest User" userId="" providerId="Windows Live" clId="Web-{ED64E08B-6480-4297-8149-4A85319F53A2}" dt="2022-05-09T07:08:41.820" v="39" actId="14100"/>
          <ac:picMkLst>
            <pc:docMk/>
            <pc:sldMk cId="2961538978" sldId="309"/>
            <ac:picMk id="5" creationId="{00000000-0000-0000-0000-000000000000}"/>
          </ac:picMkLst>
        </pc:picChg>
      </pc:sldChg>
      <pc:sldChg chg="modSp">
        <pc:chgData name="Guest User" userId="" providerId="Windows Live" clId="Web-{ED64E08B-6480-4297-8149-4A85319F53A2}" dt="2022-05-09T07:10:51.511" v="52" actId="20577"/>
        <pc:sldMkLst>
          <pc:docMk/>
          <pc:sldMk cId="3951551823" sldId="311"/>
        </pc:sldMkLst>
        <pc:spChg chg="mod">
          <ac:chgData name="Guest User" userId="" providerId="Windows Live" clId="Web-{ED64E08B-6480-4297-8149-4A85319F53A2}" dt="2022-05-09T07:10:51.511" v="52" actId="20577"/>
          <ac:spMkLst>
            <pc:docMk/>
            <pc:sldMk cId="3951551823" sldId="311"/>
            <ac:spMk id="2" creationId="{00000000-0000-0000-0000-000000000000}"/>
          </ac:spMkLst>
        </pc:spChg>
      </pc:sldChg>
      <pc:sldChg chg="modSp">
        <pc:chgData name="Guest User" userId="" providerId="Windows Live" clId="Web-{ED64E08B-6480-4297-8149-4A85319F53A2}" dt="2022-05-09T07:14:23.157" v="63" actId="20577"/>
        <pc:sldMkLst>
          <pc:docMk/>
          <pc:sldMk cId="1783134237" sldId="315"/>
        </pc:sldMkLst>
        <pc:spChg chg="mod">
          <ac:chgData name="Guest User" userId="" providerId="Windows Live" clId="Web-{ED64E08B-6480-4297-8149-4A85319F53A2}" dt="2022-05-09T07:14:23.157" v="63" actId="20577"/>
          <ac:spMkLst>
            <pc:docMk/>
            <pc:sldMk cId="1783134237" sldId="315"/>
            <ac:spMk id="2" creationId="{00000000-0000-0000-0000-000000000000}"/>
          </ac:spMkLst>
        </pc:spChg>
      </pc:sldChg>
      <pc:sldChg chg="modSp">
        <pc:chgData name="Guest User" userId="" providerId="Windows Live" clId="Web-{ED64E08B-6480-4297-8149-4A85319F53A2}" dt="2022-05-09T07:17:35.771" v="92" actId="20577"/>
        <pc:sldMkLst>
          <pc:docMk/>
          <pc:sldMk cId="3443493956" sldId="325"/>
        </pc:sldMkLst>
        <pc:spChg chg="mod">
          <ac:chgData name="Guest User" userId="" providerId="Windows Live" clId="Web-{ED64E08B-6480-4297-8149-4A85319F53A2}" dt="2022-05-09T07:17:35.771" v="92" actId="20577"/>
          <ac:spMkLst>
            <pc:docMk/>
            <pc:sldMk cId="3443493956" sldId="325"/>
            <ac:spMk id="2" creationId="{00000000-0000-0000-0000-000000000000}"/>
          </ac:spMkLst>
        </pc:spChg>
      </pc:sldChg>
      <pc:sldChg chg="addSp modSp new ord">
        <pc:chgData name="Guest User" userId="" providerId="Windows Live" clId="Web-{ED64E08B-6480-4297-8149-4A85319F53A2}" dt="2022-05-09T07:20:29.103" v="109" actId="20577"/>
        <pc:sldMkLst>
          <pc:docMk/>
          <pc:sldMk cId="1335957226" sldId="332"/>
        </pc:sldMkLst>
        <pc:spChg chg="mod">
          <ac:chgData name="Guest User" userId="" providerId="Windows Live" clId="Web-{ED64E08B-6480-4297-8149-4A85319F53A2}" dt="2022-05-09T07:20:29.103" v="109" actId="20577"/>
          <ac:spMkLst>
            <pc:docMk/>
            <pc:sldMk cId="1335957226" sldId="332"/>
            <ac:spMk id="2" creationId="{C1B62D97-C307-AB66-74F7-69F6F19C185F}"/>
          </ac:spMkLst>
        </pc:spChg>
        <pc:spChg chg="add">
          <ac:chgData name="Guest User" userId="" providerId="Windows Live" clId="Web-{ED64E08B-6480-4297-8149-4A85319F53A2}" dt="2022-05-09T07:05:28.503" v="18"/>
          <ac:spMkLst>
            <pc:docMk/>
            <pc:sldMk cId="1335957226" sldId="332"/>
            <ac:spMk id="4" creationId="{6E63F244-636A-25F6-D069-6AA795F6D09D}"/>
          </ac:spMkLst>
        </pc:spChg>
        <pc:picChg chg="add mod">
          <ac:chgData name="Guest User" userId="" providerId="Windows Live" clId="Web-{ED64E08B-6480-4297-8149-4A85319F53A2}" dt="2022-05-09T07:06:21.505" v="29" actId="14100"/>
          <ac:picMkLst>
            <pc:docMk/>
            <pc:sldMk cId="1335957226" sldId="332"/>
            <ac:picMk id="5" creationId="{77CD3C5B-ABD3-734C-9740-CE405D88465C}"/>
          </ac:picMkLst>
        </pc:picChg>
      </pc:sldChg>
      <pc:sldChg chg="addSp modSp new">
        <pc:chgData name="Guest User" userId="" providerId="Windows Live" clId="Web-{ED64E08B-6480-4297-8149-4A85319F53A2}" dt="2022-05-09T07:13:25.593" v="61" actId="14100"/>
        <pc:sldMkLst>
          <pc:docMk/>
          <pc:sldMk cId="3125980831" sldId="333"/>
        </pc:sldMkLst>
        <pc:spChg chg="mod">
          <ac:chgData name="Guest User" userId="" providerId="Windows Live" clId="Web-{ED64E08B-6480-4297-8149-4A85319F53A2}" dt="2022-05-09T07:11:11.621" v="54"/>
          <ac:spMkLst>
            <pc:docMk/>
            <pc:sldMk cId="3125980831" sldId="333"/>
            <ac:spMk id="2" creationId="{B67D6BF2-631F-723C-EACE-140255E54405}"/>
          </ac:spMkLst>
        </pc:spChg>
        <pc:picChg chg="add mod">
          <ac:chgData name="Guest User" userId="" providerId="Windows Live" clId="Web-{ED64E08B-6480-4297-8149-4A85319F53A2}" dt="2022-05-09T07:13:25.593" v="61" actId="14100"/>
          <ac:picMkLst>
            <pc:docMk/>
            <pc:sldMk cId="3125980831" sldId="333"/>
            <ac:picMk id="4" creationId="{FD50EC26-7ABE-6A54-A2EF-10213DD1EE34}"/>
          </ac:picMkLst>
        </pc:picChg>
      </pc:sldChg>
    </pc:docChg>
  </pc:docChgLst>
  <pc:docChgLst>
    <pc:chgData clId="Web-{E3C2AB57-EBA9-4EC4-AB39-355917DD810A}"/>
    <pc:docChg chg="modSld">
      <pc:chgData name="" userId="" providerId="" clId="Web-{E3C2AB57-EBA9-4EC4-AB39-355917DD810A}" dt="2022-05-08T06:12:01.077" v="2" actId="20577"/>
      <pc:docMkLst>
        <pc:docMk/>
      </pc:docMkLst>
      <pc:sldChg chg="modSp">
        <pc:chgData name="" userId="" providerId="" clId="Web-{E3C2AB57-EBA9-4EC4-AB39-355917DD810A}" dt="2022-05-08T06:12:01.077" v="2" actId="20577"/>
        <pc:sldMkLst>
          <pc:docMk/>
          <pc:sldMk cId="337614450" sldId="270"/>
        </pc:sldMkLst>
        <pc:spChg chg="mod">
          <ac:chgData name="" userId="" providerId="" clId="Web-{E3C2AB57-EBA9-4EC4-AB39-355917DD810A}" dt="2022-05-08T06:12:01.077" v="2" actId="20577"/>
          <ac:spMkLst>
            <pc:docMk/>
            <pc:sldMk cId="337614450" sldId="270"/>
            <ac:spMk id="5" creationId="{00000000-0000-0000-0000-000000000000}"/>
          </ac:spMkLst>
        </pc:spChg>
      </pc:sldChg>
    </pc:docChg>
  </pc:docChgLst>
  <pc:docChgLst>
    <pc:chgData name="Guest User" providerId="Windows Live" clId="Web-{E3C2AB57-EBA9-4EC4-AB39-355917DD810A}"/>
    <pc:docChg chg="modSld">
      <pc:chgData name="Guest User" userId="" providerId="Windows Live" clId="Web-{E3C2AB57-EBA9-4EC4-AB39-355917DD810A}" dt="2022-05-08T06:12:51.955" v="16" actId="20577"/>
      <pc:docMkLst>
        <pc:docMk/>
      </pc:docMkLst>
      <pc:sldChg chg="modSp">
        <pc:chgData name="Guest User" userId="" providerId="Windows Live" clId="Web-{E3C2AB57-EBA9-4EC4-AB39-355917DD810A}" dt="2022-05-08T06:12:51.955" v="16" actId="20577"/>
        <pc:sldMkLst>
          <pc:docMk/>
          <pc:sldMk cId="337614450" sldId="270"/>
        </pc:sldMkLst>
        <pc:spChg chg="mod">
          <ac:chgData name="Guest User" userId="" providerId="Windows Live" clId="Web-{E3C2AB57-EBA9-4EC4-AB39-355917DD810A}" dt="2022-05-08T06:12:51.955" v="16" actId="20577"/>
          <ac:spMkLst>
            <pc:docMk/>
            <pc:sldMk cId="337614450" sldId="270"/>
            <ac:spMk id="5" creationId="{00000000-0000-0000-0000-000000000000}"/>
          </ac:spMkLst>
        </pc:spChg>
      </pc:sldChg>
    </pc:docChg>
  </pc:docChgLst>
  <pc:docChgLst>
    <pc:chgData name="Pawan Shukla" userId="72e61bc32eae272f" providerId="Windows Live" clId="Web-{48B24951-8709-475A-BE57-699319E2879E}"/>
    <pc:docChg chg="modSld">
      <pc:chgData name="Pawan Shukla" userId="72e61bc32eae272f" providerId="Windows Live" clId="Web-{48B24951-8709-475A-BE57-699319E2879E}" dt="2022-09-06T18:21:43.890" v="4" actId="20577"/>
      <pc:docMkLst>
        <pc:docMk/>
      </pc:docMkLst>
      <pc:sldChg chg="modSp">
        <pc:chgData name="Pawan Shukla" userId="72e61bc32eae272f" providerId="Windows Live" clId="Web-{48B24951-8709-475A-BE57-699319E2879E}" dt="2022-09-06T18:21:43.890" v="4" actId="20577"/>
        <pc:sldMkLst>
          <pc:docMk/>
          <pc:sldMk cId="337614450" sldId="270"/>
        </pc:sldMkLst>
        <pc:spChg chg="mod">
          <ac:chgData name="Pawan Shukla" userId="72e61bc32eae272f" providerId="Windows Live" clId="Web-{48B24951-8709-475A-BE57-699319E2879E}" dt="2022-09-06T18:21:43.890" v="4" actId="20577"/>
          <ac:spMkLst>
            <pc:docMk/>
            <pc:sldMk cId="337614450" sldId="270"/>
            <ac:spMk id="5" creationId="{00000000-0000-0000-0000-000000000000}"/>
          </ac:spMkLst>
        </pc:spChg>
      </pc:sldChg>
    </pc:docChg>
  </pc:docChgLst>
  <pc:docChgLst>
    <pc:chgData name="Pawan Shukla" userId="72e61bc32eae272f" providerId="Windows Live" clId="Web-{9A68268D-4AE8-4260-9CFD-9C81AE31F548}"/>
    <pc:docChg chg="modSld">
      <pc:chgData name="Pawan Shukla" userId="72e61bc32eae272f" providerId="Windows Live" clId="Web-{9A68268D-4AE8-4260-9CFD-9C81AE31F548}" dt="2022-05-09T07:00:44.203" v="6" actId="20577"/>
      <pc:docMkLst>
        <pc:docMk/>
      </pc:docMkLst>
      <pc:sldChg chg="modSp">
        <pc:chgData name="Pawan Shukla" userId="72e61bc32eae272f" providerId="Windows Live" clId="Web-{9A68268D-4AE8-4260-9CFD-9C81AE31F548}" dt="2022-05-09T07:00:44.203" v="6" actId="20577"/>
        <pc:sldMkLst>
          <pc:docMk/>
          <pc:sldMk cId="354631655" sldId="296"/>
        </pc:sldMkLst>
        <pc:spChg chg="mod">
          <ac:chgData name="Pawan Shukla" userId="72e61bc32eae272f" providerId="Windows Live" clId="Web-{9A68268D-4AE8-4260-9CFD-9C81AE31F548}" dt="2022-05-09T07:00:44.203" v="6" actId="20577"/>
          <ac:spMkLst>
            <pc:docMk/>
            <pc:sldMk cId="354631655" sldId="296"/>
            <ac:spMk id="3" creationId="{00000000-0000-0000-0000-000000000000}"/>
          </ac:spMkLst>
        </pc:spChg>
      </pc:sldChg>
      <pc:sldChg chg="modSp">
        <pc:chgData name="Pawan Shukla" userId="72e61bc32eae272f" providerId="Windows Live" clId="Web-{9A68268D-4AE8-4260-9CFD-9C81AE31F548}" dt="2022-05-09T06:54:00.262" v="1" actId="14100"/>
        <pc:sldMkLst>
          <pc:docMk/>
          <pc:sldMk cId="2221966608" sldId="297"/>
        </pc:sldMkLst>
        <pc:picChg chg="mod">
          <ac:chgData name="Pawan Shukla" userId="72e61bc32eae272f" providerId="Windows Live" clId="Web-{9A68268D-4AE8-4260-9CFD-9C81AE31F548}" dt="2022-05-09T06:54:00.262" v="1" actId="14100"/>
          <ac:picMkLst>
            <pc:docMk/>
            <pc:sldMk cId="2221966608" sldId="297"/>
            <ac:picMk id="6"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A19B8E-C76D-4CD2-83AE-60AFC51F908E}" type="datetimeFigureOut">
              <a:rPr lang="en-IN" smtClean="0"/>
              <a:t>06-09-2022</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843C9E-0B2F-4EEA-A0E4-E65CF0750B52}" type="slidenum">
              <a:rPr lang="en-IN" smtClean="0"/>
              <a:t>‹#›</a:t>
            </a:fld>
            <a:endParaRPr lang="en-IN"/>
          </a:p>
        </p:txBody>
      </p:sp>
    </p:spTree>
    <p:extLst>
      <p:ext uri="{BB962C8B-B14F-4D97-AF65-F5344CB8AC3E}">
        <p14:creationId xmlns:p14="http://schemas.microsoft.com/office/powerpoint/2010/main" val="161324134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612C15-C763-4382-8F1A-21901EFED6CB}" type="datetimeFigureOut">
              <a:rPr lang="en-IN" smtClean="0"/>
              <a:t>06-09-2022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33FCF4-68E6-4E29-B824-71D7BCF3C2C7}" type="slidenum">
              <a:rPr lang="en-IN" smtClean="0"/>
              <a:t>‹#›</a:t>
            </a:fld>
            <a:endParaRPr lang="en-IN"/>
          </a:p>
        </p:txBody>
      </p:sp>
    </p:spTree>
    <p:extLst>
      <p:ext uri="{BB962C8B-B14F-4D97-AF65-F5344CB8AC3E}">
        <p14:creationId xmlns:p14="http://schemas.microsoft.com/office/powerpoint/2010/main" val="216952956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a:t>
            </a:fld>
            <a:endParaRPr lang="en-US" noProof="0"/>
          </a:p>
        </p:txBody>
      </p:sp>
    </p:spTree>
    <p:extLst>
      <p:ext uri="{BB962C8B-B14F-4D97-AF65-F5344CB8AC3E}">
        <p14:creationId xmlns:p14="http://schemas.microsoft.com/office/powerpoint/2010/main" val="4121393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ECD82D7-581C-46C6-94F6-9E85893ACD22}" type="datetime1">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20795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AC45405-32A2-478D-9640-AC7E6C0ED757}" type="datetime1">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4328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A40AF3D-52EA-4370-BB9E-3EB22DBEB160}" type="datetime1">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1200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08886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2A78BE7-2C6A-4239-B0FE-A08024F7EBA5}" type="datetime1">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6657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B3A839-2001-4354-9447-7ADAFA8A6AAD}" type="datetime1">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66375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B7977AA-EF0A-4DF7-9746-3AC6F0F34DA3}" type="datetime1">
              <a:rPr lang="en-US" smtClean="0"/>
              <a:t>9/6/2022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14556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6FDC45F-C7C3-4CCF-B68E-43F860C18DDD}" type="datetime1">
              <a:rPr lang="en-US" smtClean="0"/>
              <a:t>9/6/2022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9653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38BDEBF-B137-45F6-AD08-26F5A69BDE30}" type="datetime1">
              <a:rPr lang="en-US" smtClean="0"/>
              <a:t>9/6/2022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08182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90E587-AF24-4B69-B219-0831DE1EF5C7}" type="datetime1">
              <a:rPr lang="en-US" smtClean="0"/>
              <a:t>9/6/2022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85651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9ADEA58-1664-423F-8A57-A40293A66A04}" type="datetime1">
              <a:rPr lang="en-US" smtClean="0"/>
              <a:t>9/6/2022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65413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43F326-0728-4C12-8DA6-0779C8707CD3}" type="datetime1">
              <a:rPr lang="en-US" smtClean="0"/>
              <a:t>9/6/2022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14218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96763F-E2BC-435F-ABA3-8420549AAAEC}" type="datetime1">
              <a:rPr lang="en-US" smtClean="0"/>
              <a:t>9/6/2022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96048359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l="38" r="38"/>
          <a:stretch>
            <a:fillRect/>
          </a:stretch>
        </p:blipFill>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a:xfrm>
            <a:off x="86715" y="1768422"/>
            <a:ext cx="6753285" cy="2387600"/>
          </a:xfr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ormAutofit fontScale="90000"/>
          </a:bodyPr>
          <a:lstStyle/>
          <a:p>
            <a:r>
              <a:rPr lang="en-US"/>
              <a:t/>
            </a:r>
            <a:br>
              <a:rPr lang="en-US"/>
            </a:br>
            <a:r>
              <a:rPr lang="en-US"/>
              <a:t/>
            </a:r>
            <a:br>
              <a:rPr lang="en-US"/>
            </a:br>
            <a:r>
              <a:rPr lang="en-US"/>
              <a:t/>
            </a:r>
            <a:br>
              <a:rPr lang="en-US"/>
            </a:br>
            <a:r>
              <a:rPr lang="en-US">
                <a:effectLst>
                  <a:outerShdw blurRad="38100" dist="38100" dir="2700000" algn="tl">
                    <a:srgbClr val="000000">
                      <a:alpha val="43137"/>
                    </a:srgbClr>
                  </a:outerShdw>
                </a:effectLst>
              </a:rPr>
              <a:t>Pesticides</a:t>
            </a:r>
            <a:r>
              <a:rPr lang="en-US"/>
              <a:t/>
            </a:r>
            <a:br>
              <a:rPr lang="en-US"/>
            </a:br>
            <a:r>
              <a:rPr lang="en-US">
                <a:latin typeface="Arial" panose="020B0604020202020204" pitchFamily="34" charset="0"/>
                <a:cs typeface="Arial" panose="020B0604020202020204" pitchFamily="34" charset="0"/>
              </a:rPr>
              <a:t>Sale Forecasting </a:t>
            </a:r>
          </a:p>
        </p:txBody>
      </p:sp>
      <p:sp>
        <p:nvSpPr>
          <p:cNvPr id="47" name="Freeform: Shape 46">
            <a:extLst>
              <a:ext uri="{FF2B5EF4-FFF2-40B4-BE49-F238E27FC236}">
                <a16:creationId xmlns:a16="http://schemas.microsoft.com/office/drawing/2014/main" id="{B6D0B8EE-8E06-4051-87BF-62C153F3FBBB}"/>
              </a:ext>
              <a:ext uri="{C183D7F6-B498-43B3-948B-1728B52AA6E4}">
                <adec:decorative xmlns:adec="http://schemas.microsoft.com/office/drawing/2017/decorative" xmlns="" val="1"/>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54" y="1798016"/>
            <a:ext cx="1538654" cy="98035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82032" y="5700787"/>
            <a:ext cx="1569989" cy="811259"/>
          </a:xfrm>
          <a:prstGeom prst="rect">
            <a:avLst/>
          </a:prstGeom>
        </p:spPr>
      </p:pic>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805" y="465992"/>
            <a:ext cx="10515600" cy="948030"/>
          </a:xfrm>
        </p:spPr>
        <p:txBody>
          <a:bodyPr>
            <a:noAutofit/>
          </a:bodyPr>
          <a:lstStyle/>
          <a:p>
            <a:pPr algn="ctr"/>
            <a:r>
              <a:rPr lang="en-US" sz="3600">
                <a:solidFill>
                  <a:schemeClr val="accent1">
                    <a:lumMod val="75000"/>
                  </a:schemeClr>
                </a:solidFill>
                <a:latin typeface="Arial" panose="020B0604020202020204" pitchFamily="34" charset="0"/>
                <a:cs typeface="Arial" panose="020B0604020202020204" pitchFamily="34" charset="0"/>
              </a:rPr>
              <a:t>Consumption of pesticides on Yearly and </a:t>
            </a:r>
            <a:r>
              <a:rPr lang="en-US" sz="3600" err="1">
                <a:solidFill>
                  <a:schemeClr val="accent1">
                    <a:lumMod val="75000"/>
                  </a:schemeClr>
                </a:solidFill>
                <a:latin typeface="Arial" panose="020B0604020202020204" pitchFamily="34" charset="0"/>
                <a:cs typeface="Arial" panose="020B0604020202020204" pitchFamily="34" charset="0"/>
              </a:rPr>
              <a:t>Quarterl</a:t>
            </a:r>
            <a:r>
              <a:rPr lang="en-US" sz="4000">
                <a:solidFill>
                  <a:schemeClr val="accent1">
                    <a:lumMod val="75000"/>
                  </a:schemeClr>
                </a:solidFill>
                <a:latin typeface="Arial" panose="020B0604020202020204" pitchFamily="34" charset="0"/>
                <a:cs typeface="Arial" panose="020B0604020202020204" pitchFamily="34" charset="0"/>
              </a:rPr>
              <a:t>	</a:t>
            </a:r>
            <a:endParaRPr lang="en-IN" sz="4000">
              <a:solidFill>
                <a:schemeClr val="accent1">
                  <a:lumMod val="75000"/>
                </a:schemeClr>
              </a:solidFill>
              <a:latin typeface="Arial" panose="020B0604020202020204" pitchFamily="34" charset="0"/>
              <a:cs typeface="Arial" panose="020B0604020202020204" pitchFamily="34" charset="0"/>
            </a:endParaRPr>
          </a:p>
        </p:txBody>
      </p:sp>
      <p:sp>
        <p:nvSpPr>
          <p:cNvPr id="3" name="Text Placeholder 2"/>
          <p:cNvSpPr>
            <a:spLocks noGrp="1"/>
          </p:cNvSpPr>
          <p:nvPr>
            <p:ph type="body" idx="1"/>
          </p:nvPr>
        </p:nvSpPr>
        <p:spPr>
          <a:xfrm>
            <a:off x="518746" y="1414022"/>
            <a:ext cx="5223851" cy="1128778"/>
          </a:xfrm>
        </p:spPr>
        <p:txBody>
          <a:bodyPr>
            <a:noAutofit/>
          </a:bodyPr>
          <a:lstStyle/>
          <a:p>
            <a:r>
              <a:rPr lang="en-US" sz="1800" b="0">
                <a:latin typeface="Arial" panose="020B0604020202020204" pitchFamily="34" charset="0"/>
                <a:cs typeface="Arial" panose="020B0604020202020204" pitchFamily="34" charset="0"/>
              </a:rPr>
              <a:t>As shown in Graph, There is an equal consumption of all four type of Pesticides in every state. Out of five States Uttar Pradesh is highest sealing state.</a:t>
            </a:r>
          </a:p>
        </p:txBody>
      </p:sp>
      <p:pic>
        <p:nvPicPr>
          <p:cNvPr id="12" name="Content Placeholder 1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4810" y="2812055"/>
            <a:ext cx="5157787" cy="339960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Text Placeholder 4"/>
          <p:cNvSpPr>
            <a:spLocks noGrp="1"/>
          </p:cNvSpPr>
          <p:nvPr>
            <p:ph type="body" sz="quarter" idx="3"/>
          </p:nvPr>
        </p:nvSpPr>
        <p:spPr>
          <a:xfrm>
            <a:off x="6170612" y="1414022"/>
            <a:ext cx="5183188" cy="1018093"/>
          </a:xfrm>
        </p:spPr>
        <p:txBody>
          <a:bodyPr>
            <a:noAutofit/>
          </a:bodyPr>
          <a:lstStyle/>
          <a:p>
            <a:r>
              <a:rPr lang="en-US" sz="1800" b="0">
                <a:latin typeface="Arial" panose="020B0604020202020204" pitchFamily="34" charset="0"/>
                <a:cs typeface="Arial" panose="020B0604020202020204" pitchFamily="34" charset="0"/>
              </a:rPr>
              <a:t>Out of four quarter Q3 is highest sold Quarter. Out of four products Insecticides is most sale product.</a:t>
            </a:r>
          </a:p>
        </p:txBody>
      </p:sp>
      <p:pic>
        <p:nvPicPr>
          <p:cNvPr id="13" name="Content Placeholder 12"/>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0612" y="2812055"/>
            <a:ext cx="5183188" cy="339960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7" name="Slide Number Placeholder 6"/>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549671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330EA680-D336-4FF7-8B7A-9848BB0A1C32}" type="slidenum">
              <a:rPr lang="en-US" smtClean="0"/>
              <a:t>11</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131" y="1965311"/>
            <a:ext cx="10070123" cy="4391039"/>
          </a:xfrm>
          <a:prstGeom prst="rect">
            <a:avLst/>
          </a:prstGeom>
          <a:ln>
            <a:noFill/>
          </a:ln>
          <a:effectLst>
            <a:outerShdw blurRad="190500" algn="tl" rotWithShape="0">
              <a:srgbClr val="000000">
                <a:alpha val="70000"/>
              </a:srgbClr>
            </a:outerShdw>
          </a:effectLst>
        </p:spPr>
      </p:pic>
      <p:sp>
        <p:nvSpPr>
          <p:cNvPr id="10" name="Rectangle 9"/>
          <p:cNvSpPr/>
          <p:nvPr/>
        </p:nvSpPr>
        <p:spPr>
          <a:xfrm>
            <a:off x="841131" y="369250"/>
            <a:ext cx="10070123" cy="584775"/>
          </a:xfrm>
          <a:prstGeom prst="rect">
            <a:avLst/>
          </a:prstGeom>
        </p:spPr>
        <p:txBody>
          <a:bodyPr wrap="square">
            <a:spAutoFit/>
          </a:bodyPr>
          <a:lstStyle/>
          <a:p>
            <a:pPr algn="ctr"/>
            <a:r>
              <a:rPr lang="en-US" sz="3200">
                <a:solidFill>
                  <a:schemeClr val="accent1">
                    <a:lumMod val="75000"/>
                  </a:schemeClr>
                </a:solidFill>
                <a:latin typeface="Arial" panose="020B0604020202020204" pitchFamily="34" charset="0"/>
                <a:cs typeface="Arial" panose="020B0604020202020204" pitchFamily="34" charset="0"/>
              </a:rPr>
              <a:t>Top 5 PESTICIDE Selling Companies</a:t>
            </a:r>
            <a:endParaRPr lang="en-IN" sz="3200">
              <a:solidFill>
                <a:schemeClr val="tx1">
                  <a:lumMod val="95000"/>
                  <a:lumOff val="5000"/>
                </a:schemeClr>
              </a:solidFill>
              <a:latin typeface="Arial" panose="020B0604020202020204" pitchFamily="34" charset="0"/>
              <a:cs typeface="Arial" panose="020B0604020202020204" pitchFamily="34" charset="0"/>
            </a:endParaRPr>
          </a:p>
        </p:txBody>
      </p:sp>
      <p:sp>
        <p:nvSpPr>
          <p:cNvPr id="2" name="Rectangle 1"/>
          <p:cNvSpPr/>
          <p:nvPr/>
        </p:nvSpPr>
        <p:spPr>
          <a:xfrm>
            <a:off x="841131" y="998003"/>
            <a:ext cx="10070123" cy="923330"/>
          </a:xfrm>
          <a:prstGeom prst="rect">
            <a:avLst/>
          </a:prstGeom>
        </p:spPr>
        <p:txBody>
          <a:bodyPr wrap="square">
            <a:spAutoFit/>
          </a:bodyPr>
          <a:lstStyle/>
          <a:p>
            <a:r>
              <a:rPr lang="en-US">
                <a:solidFill>
                  <a:schemeClr val="tx1">
                    <a:lumMod val="95000"/>
                    <a:lumOff val="5000"/>
                  </a:schemeClr>
                </a:solidFill>
              </a:rPr>
              <a:t>In the top 5 companies in pesticide sales, ABC Manufacturing has the highest number of pesticides sales. ABC Manufacturing holds a major percentage of the market share followed by other Trita cynoid disescent interosis.	</a:t>
            </a:r>
            <a:endParaRPr lang="en-US">
              <a:solidFill>
                <a:schemeClr val="accent1">
                  <a:lumMod val="75000"/>
                </a:schemeClr>
              </a:solidFill>
            </a:endParaRPr>
          </a:p>
        </p:txBody>
      </p:sp>
    </p:spTree>
    <p:extLst>
      <p:ext uri="{BB962C8B-B14F-4D97-AF65-F5344CB8AC3E}">
        <p14:creationId xmlns:p14="http://schemas.microsoft.com/office/powerpoint/2010/main" val="1296264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7" y="365125"/>
            <a:ext cx="10691350" cy="909133"/>
          </a:xfrm>
        </p:spPr>
        <p:txBody>
          <a:bodyPr>
            <a:noAutofit/>
          </a:bodyPr>
          <a:lstStyle/>
          <a:p>
            <a:pPr algn="ctr"/>
            <a:r>
              <a:rPr lang="en-US" sz="2800">
                <a:solidFill>
                  <a:schemeClr val="accent1">
                    <a:lumMod val="75000"/>
                  </a:schemeClr>
                </a:solidFill>
                <a:latin typeface="Arial" panose="020B0604020202020204" pitchFamily="34" charset="0"/>
                <a:cs typeface="Arial" panose="020B0604020202020204" pitchFamily="34" charset="0"/>
              </a:rPr>
              <a:t>CORRELATION BETWEEN RAINFALL AND PESTICIDES SALES</a:t>
            </a:r>
            <a:endParaRPr lang="en-IN" sz="2800">
              <a:solidFill>
                <a:schemeClr val="accent1">
                  <a:lumMod val="75000"/>
                </a:schemeClr>
              </a:solidFill>
              <a:latin typeface="Arial" panose="020B0604020202020204" pitchFamily="34" charset="0"/>
              <a:cs typeface="Arial" panose="020B0604020202020204" pitchFamily="34" charset="0"/>
            </a:endParaRPr>
          </a:p>
        </p:txBody>
      </p:sp>
      <p:sp>
        <p:nvSpPr>
          <p:cNvPr id="3" name="Text Placeholder 2"/>
          <p:cNvSpPr>
            <a:spLocks noGrp="1"/>
          </p:cNvSpPr>
          <p:nvPr>
            <p:ph type="body" idx="1"/>
          </p:nvPr>
        </p:nvSpPr>
        <p:spPr>
          <a:xfrm>
            <a:off x="839786" y="1781665"/>
            <a:ext cx="5157787" cy="389301"/>
          </a:xfrm>
        </p:spPr>
        <p:txBody>
          <a:bodyPr>
            <a:normAutofit fontScale="85000" lnSpcReduction="10000"/>
          </a:bodyPr>
          <a:lstStyle/>
          <a:p>
            <a:r>
              <a:rPr lang="en-US" b="0">
                <a:latin typeface="Arial" panose="020B0604020202020204" pitchFamily="34" charset="0"/>
                <a:cs typeface="Arial" panose="020B0604020202020204" pitchFamily="34" charset="0"/>
              </a:rPr>
              <a:t>Amount of rainfall during year 2014-2017</a:t>
            </a:r>
            <a:endParaRPr lang="en-IN" b="0">
              <a:latin typeface="Arial" panose="020B0604020202020204" pitchFamily="34" charset="0"/>
              <a:cs typeface="Arial" panose="020B0604020202020204" pitchFamily="34" charset="0"/>
            </a:endParaRPr>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6" y="2320600"/>
            <a:ext cx="5245100" cy="3556844"/>
          </a:xfrm>
          <a:prstGeom prst="rect">
            <a:avLst/>
          </a:prstGeom>
          <a:ln>
            <a:noFill/>
          </a:ln>
          <a:effectLst>
            <a:outerShdw blurRad="190500" algn="tl" rotWithShape="0">
              <a:srgbClr val="000000">
                <a:alpha val="70000"/>
              </a:srgbClr>
            </a:outerShdw>
          </a:effectLst>
        </p:spPr>
      </p:pic>
      <p:sp>
        <p:nvSpPr>
          <p:cNvPr id="5" name="Text Placeholder 4"/>
          <p:cNvSpPr>
            <a:spLocks noGrp="1"/>
          </p:cNvSpPr>
          <p:nvPr>
            <p:ph type="body" sz="quarter" idx="3"/>
          </p:nvPr>
        </p:nvSpPr>
        <p:spPr>
          <a:xfrm>
            <a:off x="6379453" y="1753163"/>
            <a:ext cx="5046271" cy="456226"/>
          </a:xfrm>
        </p:spPr>
        <p:txBody>
          <a:bodyPr/>
          <a:lstStyle/>
          <a:p>
            <a:r>
              <a:rPr lang="en-US" b="0">
                <a:latin typeface="Arial" panose="020B0604020202020204" pitchFamily="34" charset="0"/>
                <a:cs typeface="Arial" panose="020B0604020202020204" pitchFamily="34" charset="0"/>
              </a:rPr>
              <a:t>Total Sales during year 2014-2017</a:t>
            </a:r>
            <a:endParaRPr lang="en-IN" b="0">
              <a:latin typeface="Arial" panose="020B0604020202020204" pitchFamily="34" charset="0"/>
              <a:cs typeface="Arial" panose="020B0604020202020204" pitchFamily="34" charset="0"/>
            </a:endParaRPr>
          </a:p>
        </p:txBody>
      </p:sp>
      <p:pic>
        <p:nvPicPr>
          <p:cNvPr id="11" name="Content Placeholder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79454" y="2320601"/>
            <a:ext cx="5151683" cy="3556844"/>
          </a:xfrm>
          <a:prstGeom prst="rect">
            <a:avLst/>
          </a:prstGeom>
          <a:ln>
            <a:noFill/>
          </a:ln>
          <a:effectLst>
            <a:outerShdw blurRad="190500" algn="tl" rotWithShape="0">
              <a:srgbClr val="000000">
                <a:alpha val="70000"/>
              </a:srgbClr>
            </a:outerShdw>
          </a:effectLst>
        </p:spPr>
      </p:pic>
      <p:sp>
        <p:nvSpPr>
          <p:cNvPr id="7" name="Slide Number Placeholder 6"/>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1502926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5749"/>
            <a:ext cx="10515600" cy="566859"/>
          </a:xfrm>
        </p:spPr>
        <p:txBody>
          <a:bodyPr>
            <a:noAutofit/>
          </a:bodyPr>
          <a:lstStyle/>
          <a:p>
            <a:pPr algn="ctr"/>
            <a:r>
              <a:rPr lang="en-US" sz="3600">
                <a:solidFill>
                  <a:schemeClr val="accent1">
                    <a:lumMod val="75000"/>
                  </a:schemeClr>
                </a:solidFill>
                <a:latin typeface="Arial" panose="020B0604020202020204" pitchFamily="34" charset="0"/>
                <a:cs typeface="Arial" panose="020B0604020202020204" pitchFamily="34" charset="0"/>
              </a:rPr>
              <a:t>Correlation Between Rainfall and Pesticide Sales</a:t>
            </a:r>
            <a:endParaRPr lang="en-IN" sz="3600">
              <a:solidFill>
                <a:schemeClr val="accent1">
                  <a:lumMod val="75000"/>
                </a:schemeClr>
              </a:solidFill>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56371"/>
            <a:ext cx="10515600" cy="2909403"/>
          </a:xfrm>
          <a:prstGeom prst="rect">
            <a:avLst/>
          </a:prstGeom>
          <a:ln>
            <a:noFill/>
          </a:ln>
          <a:effectLst>
            <a:softEdge rad="112500"/>
          </a:effectLst>
        </p:spPr>
      </p:pic>
      <p:sp>
        <p:nvSpPr>
          <p:cNvPr id="4" name="Slide Number Placeholder 3"/>
          <p:cNvSpPr>
            <a:spLocks noGrp="1"/>
          </p:cNvSpPr>
          <p:nvPr>
            <p:ph type="sldNum" sz="quarter" idx="12"/>
          </p:nvPr>
        </p:nvSpPr>
        <p:spPr/>
        <p:txBody>
          <a:bodyPr/>
          <a:lstStyle/>
          <a:p>
            <a:fld id="{330EA680-D336-4FF7-8B7A-9848BB0A1C32}" type="slidenum">
              <a:rPr lang="en-US" smtClean="0"/>
              <a:t>13</a:t>
            </a:fld>
            <a:endParaRPr lang="en-US"/>
          </a:p>
        </p:txBody>
      </p:sp>
      <p:sp>
        <p:nvSpPr>
          <p:cNvPr id="6" name="Rectangle 5"/>
          <p:cNvSpPr/>
          <p:nvPr/>
        </p:nvSpPr>
        <p:spPr>
          <a:xfrm>
            <a:off x="838200" y="5176396"/>
            <a:ext cx="10515600" cy="369332"/>
          </a:xfrm>
          <a:prstGeom prst="rect">
            <a:avLst/>
          </a:prstGeom>
        </p:spPr>
        <p:txBody>
          <a:bodyPr wrap="square">
            <a:spAutoFit/>
          </a:bodyPr>
          <a:lstStyle/>
          <a:p>
            <a:pPr algn="ctr"/>
            <a:r>
              <a:rPr lang="en-IN">
                <a:latin typeface="Arial" panose="020B0604020202020204" pitchFamily="34" charset="0"/>
                <a:cs typeface="Arial" panose="020B0604020202020204" pitchFamily="34" charset="0"/>
              </a:rPr>
              <a:t>Rainfall has a low negative correlation with absolute value close to 0 with the Target variable.</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644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139" y="201124"/>
            <a:ext cx="10515600" cy="439899"/>
          </a:xfrm>
        </p:spPr>
        <p:txBody>
          <a:bodyPr>
            <a:normAutofit fontScale="90000"/>
          </a:bodyPr>
          <a:lstStyle/>
          <a:p>
            <a:pPr algn="ctr"/>
            <a:r>
              <a:rPr lang="en-US" sz="3200" b="1">
                <a:solidFill>
                  <a:schemeClr val="accent1">
                    <a:lumMod val="75000"/>
                  </a:schemeClr>
                </a:solidFill>
              </a:rPr>
              <a:t>ABC MANUFACTURING</a:t>
            </a:r>
            <a:endParaRPr lang="en-IN" sz="2000">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7139" y="1666154"/>
            <a:ext cx="10216661" cy="4351338"/>
          </a:xfrm>
        </p:spPr>
      </p:pic>
      <p:sp>
        <p:nvSpPr>
          <p:cNvPr id="4" name="Slide Number Placeholder 3"/>
          <p:cNvSpPr>
            <a:spLocks noGrp="1"/>
          </p:cNvSpPr>
          <p:nvPr>
            <p:ph type="sldNum" sz="quarter" idx="12"/>
          </p:nvPr>
        </p:nvSpPr>
        <p:spPr/>
        <p:txBody>
          <a:bodyPr/>
          <a:lstStyle/>
          <a:p>
            <a:fld id="{330EA680-D336-4FF7-8B7A-9848BB0A1C32}" type="slidenum">
              <a:rPr lang="en-US" smtClean="0"/>
              <a:t>14</a:t>
            </a:fld>
            <a:endParaRPr lang="en-US"/>
          </a:p>
        </p:txBody>
      </p:sp>
      <p:sp>
        <p:nvSpPr>
          <p:cNvPr id="3" name="Rectangle 2"/>
          <p:cNvSpPr/>
          <p:nvPr/>
        </p:nvSpPr>
        <p:spPr>
          <a:xfrm>
            <a:off x="1137140" y="820997"/>
            <a:ext cx="10216660" cy="646331"/>
          </a:xfrm>
          <a:prstGeom prst="rect">
            <a:avLst/>
          </a:prstGeom>
        </p:spPr>
        <p:txBody>
          <a:bodyPr wrap="square">
            <a:spAutoFit/>
          </a:bodyPr>
          <a:lstStyle/>
          <a:p>
            <a:r>
              <a:rPr lang="en-IN">
                <a:latin typeface="Arial" panose="020B0604020202020204" pitchFamily="34" charset="0"/>
                <a:cs typeface="Arial" panose="020B0604020202020204" pitchFamily="34" charset="0"/>
              </a:rPr>
              <a:t>ABC Manufacturing sales per states, Uttar Pradesh and Punjab are the major market for ABC Manufacturing followed by UttarKhand, Haryana.</a:t>
            </a:r>
            <a:endParaRPr lang="en-IN"/>
          </a:p>
        </p:txBody>
      </p:sp>
    </p:spTree>
    <p:extLst>
      <p:ext uri="{BB962C8B-B14F-4D97-AF65-F5344CB8AC3E}">
        <p14:creationId xmlns:p14="http://schemas.microsoft.com/office/powerpoint/2010/main" val="4239293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439615"/>
            <a:ext cx="10515600" cy="671164"/>
          </a:xfrm>
        </p:spPr>
        <p:txBody>
          <a:bodyPr>
            <a:normAutofit/>
          </a:bodyPr>
          <a:lstStyle/>
          <a:p>
            <a:pPr algn="ctr"/>
            <a:r>
              <a:rPr lang="en-US" sz="3600">
                <a:solidFill>
                  <a:schemeClr val="accent1">
                    <a:lumMod val="75000"/>
                  </a:schemeClr>
                </a:solidFill>
                <a:latin typeface="Arial" panose="020B0604020202020204" pitchFamily="34" charset="0"/>
                <a:cs typeface="Arial" panose="020B0604020202020204" pitchFamily="34" charset="0"/>
              </a:rPr>
              <a:t>ABC MANUFACTURING</a:t>
            </a:r>
            <a:endParaRPr lang="en-US" sz="2000">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2005012"/>
            <a:ext cx="10515600" cy="4351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p:cNvSpPr>
            <a:spLocks noGrp="1"/>
          </p:cNvSpPr>
          <p:nvPr>
            <p:ph type="sldNum" sz="quarter" idx="12"/>
          </p:nvPr>
        </p:nvSpPr>
        <p:spPr/>
        <p:txBody>
          <a:bodyPr/>
          <a:lstStyle/>
          <a:p>
            <a:fld id="{330EA680-D336-4FF7-8B7A-9848BB0A1C32}" type="slidenum">
              <a:rPr lang="en-US" smtClean="0"/>
              <a:t>15</a:t>
            </a:fld>
            <a:endParaRPr lang="en-US"/>
          </a:p>
        </p:txBody>
      </p:sp>
      <p:sp>
        <p:nvSpPr>
          <p:cNvPr id="3" name="Rectangle 2"/>
          <p:cNvSpPr/>
          <p:nvPr/>
        </p:nvSpPr>
        <p:spPr>
          <a:xfrm>
            <a:off x="838201" y="1164820"/>
            <a:ext cx="10515599" cy="646331"/>
          </a:xfrm>
          <a:prstGeom prst="rect">
            <a:avLst/>
          </a:prstGeom>
        </p:spPr>
        <p:txBody>
          <a:bodyPr wrap="square">
            <a:spAutoFit/>
          </a:bodyPr>
          <a:lstStyle/>
          <a:p>
            <a:r>
              <a:rPr lang="en-US">
                <a:latin typeface="Arial" panose="020B0604020202020204" pitchFamily="34" charset="0"/>
                <a:cs typeface="Arial" panose="020B0604020202020204" pitchFamily="34" charset="0"/>
              </a:rPr>
              <a:t>Insecticides is a source of major revenue for ABC Manufacturing. Rodenticides and Herbicides also have less then 50% of overall sales. ABC  Manufacturing doesn’t have any sales for bactericides. </a:t>
            </a:r>
            <a:endParaRPr lang="en-IN"/>
          </a:p>
        </p:txBody>
      </p:sp>
    </p:spTree>
    <p:extLst>
      <p:ext uri="{BB962C8B-B14F-4D97-AF65-F5344CB8AC3E}">
        <p14:creationId xmlns:p14="http://schemas.microsoft.com/office/powerpoint/2010/main" val="1751126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6243"/>
            <a:ext cx="10515600" cy="763571"/>
          </a:xfrm>
        </p:spPr>
        <p:txBody>
          <a:bodyPr>
            <a:noAutofit/>
          </a:bodyPr>
          <a:lstStyle/>
          <a:p>
            <a:pPr algn="ctr"/>
            <a:r>
              <a:rPr lang="en-US" sz="2400">
                <a:solidFill>
                  <a:schemeClr val="accent1">
                    <a:lumMod val="75000"/>
                  </a:schemeClr>
                </a:solidFill>
                <a:latin typeface="Arial" panose="020B0604020202020204" pitchFamily="34" charset="0"/>
                <a:cs typeface="Arial" panose="020B0604020202020204" pitchFamily="34" charset="0"/>
              </a:rPr>
              <a:t>Visualization Of District Wise Sales Of Pesticide For ABC Manufacturing For Each States</a:t>
            </a:r>
            <a:endParaRPr lang="en-IN" sz="2400">
              <a:solidFill>
                <a:schemeClr val="accent1">
                  <a:lumMod val="75000"/>
                </a:scheme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9018494" y="6401174"/>
            <a:ext cx="2743200" cy="365125"/>
          </a:xfrm>
        </p:spPr>
        <p:txBody>
          <a:bodyPr/>
          <a:lstStyle/>
          <a:p>
            <a:fld id="{330EA680-D336-4FF7-8B7A-9848BB0A1C32}" type="slidenum">
              <a:rPr lang="en-US" smtClean="0"/>
              <a:t>16</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2270"/>
            <a:ext cx="10452846" cy="4351338"/>
          </a:xfrm>
          <a:prstGeom prst="rect">
            <a:avLst/>
          </a:prstGeom>
          <a:ln>
            <a:noFill/>
          </a:ln>
          <a:effectLst>
            <a:softEdge rad="112500"/>
          </a:effectLst>
        </p:spPr>
      </p:pic>
      <p:sp>
        <p:nvSpPr>
          <p:cNvPr id="10" name="Rectangle 9"/>
          <p:cNvSpPr/>
          <p:nvPr/>
        </p:nvSpPr>
        <p:spPr>
          <a:xfrm>
            <a:off x="838200" y="1004132"/>
            <a:ext cx="10452846" cy="461665"/>
          </a:xfrm>
          <a:prstGeom prst="rect">
            <a:avLst/>
          </a:prstGeom>
        </p:spPr>
        <p:txBody>
          <a:bodyPr wrap="square">
            <a:spAutoFit/>
          </a:bodyPr>
          <a:lstStyle/>
          <a:p>
            <a:pPr algn="ctr"/>
            <a:r>
              <a:rPr lang="en-US" sz="2400">
                <a:latin typeface="Arial" panose="020B0604020202020204" pitchFamily="34" charset="0"/>
                <a:cs typeface="Arial" panose="020B0604020202020204" pitchFamily="34" charset="0"/>
              </a:rPr>
              <a:t>Districts wise sales of Haryana state of ABC Manufacturing </a:t>
            </a:r>
            <a:endParaRPr lang="en-IN"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2309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396" y="480767"/>
            <a:ext cx="10341990" cy="461913"/>
          </a:xfrm>
        </p:spPr>
        <p:txBody>
          <a:bodyPr>
            <a:noAutofit/>
          </a:bodyPr>
          <a:lstStyle/>
          <a:p>
            <a:pPr algn="ctr"/>
            <a:r>
              <a:rPr lang="en-US" sz="3600">
                <a:solidFill>
                  <a:schemeClr val="accent1">
                    <a:lumMod val="75000"/>
                  </a:schemeClr>
                </a:solidFill>
                <a:latin typeface="Arial" panose="020B0604020202020204" pitchFamily="34" charset="0"/>
                <a:cs typeface="Arial" panose="020B0604020202020204" pitchFamily="34" charset="0"/>
              </a:rPr>
              <a:t>ABC MANUFACTURING</a:t>
            </a:r>
            <a:endParaRPr lang="en-IN" sz="3600">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1396" y="1627235"/>
            <a:ext cx="10515600" cy="4563034"/>
          </a:xfrm>
        </p:spPr>
      </p:pic>
      <p:sp>
        <p:nvSpPr>
          <p:cNvPr id="4" name="Slide Number Placeholder 3"/>
          <p:cNvSpPr>
            <a:spLocks noGrp="1"/>
          </p:cNvSpPr>
          <p:nvPr>
            <p:ph type="sldNum" sz="quarter" idx="12"/>
          </p:nvPr>
        </p:nvSpPr>
        <p:spPr/>
        <p:txBody>
          <a:bodyPr/>
          <a:lstStyle/>
          <a:p>
            <a:fld id="{330EA680-D336-4FF7-8B7A-9848BB0A1C32}" type="slidenum">
              <a:rPr lang="en-US" smtClean="0"/>
              <a:t>17</a:t>
            </a:fld>
            <a:endParaRPr lang="en-US"/>
          </a:p>
        </p:txBody>
      </p:sp>
      <p:sp>
        <p:nvSpPr>
          <p:cNvPr id="3" name="Rectangle 2"/>
          <p:cNvSpPr/>
          <p:nvPr/>
        </p:nvSpPr>
        <p:spPr>
          <a:xfrm>
            <a:off x="751396" y="1108761"/>
            <a:ext cx="10341990" cy="369332"/>
          </a:xfrm>
          <a:prstGeom prst="rect">
            <a:avLst/>
          </a:prstGeom>
        </p:spPr>
        <p:txBody>
          <a:bodyPr wrap="square">
            <a:spAutoFit/>
          </a:bodyPr>
          <a:lstStyle/>
          <a:p>
            <a:pPr algn="ctr"/>
            <a:r>
              <a:rPr lang="en-US">
                <a:latin typeface="Arial" panose="020B0604020202020204" pitchFamily="34" charset="0"/>
                <a:cs typeface="Arial" panose="020B0604020202020204" pitchFamily="34" charset="0"/>
              </a:rPr>
              <a:t>Districts wise sales of Himachal Pradesh state of ABC Manufacturing </a:t>
            </a:r>
            <a:endParaRPr lang="en-IN"/>
          </a:p>
        </p:txBody>
      </p:sp>
    </p:spTree>
    <p:extLst>
      <p:ext uri="{BB962C8B-B14F-4D97-AF65-F5344CB8AC3E}">
        <p14:creationId xmlns:p14="http://schemas.microsoft.com/office/powerpoint/2010/main" val="3529025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18</a:t>
            </a:fld>
            <a:endParaRPr lang="en-US"/>
          </a:p>
        </p:txBody>
      </p:sp>
      <p:sp>
        <p:nvSpPr>
          <p:cNvPr id="3" name="Rectangle 2"/>
          <p:cNvSpPr/>
          <p:nvPr/>
        </p:nvSpPr>
        <p:spPr>
          <a:xfrm>
            <a:off x="864232" y="296658"/>
            <a:ext cx="10489568" cy="646331"/>
          </a:xfrm>
          <a:prstGeom prst="rect">
            <a:avLst/>
          </a:prstGeom>
        </p:spPr>
        <p:txBody>
          <a:bodyPr wrap="square">
            <a:spAutoFit/>
          </a:bodyPr>
          <a:lstStyle/>
          <a:p>
            <a:pPr algn="ctr"/>
            <a:r>
              <a:rPr lang="en-US" sz="3600">
                <a:solidFill>
                  <a:schemeClr val="accent1">
                    <a:lumMod val="75000"/>
                  </a:schemeClr>
                </a:solidFill>
                <a:latin typeface="Arial" panose="020B0604020202020204" pitchFamily="34" charset="0"/>
                <a:ea typeface="+mj-ea"/>
                <a:cs typeface="Arial" panose="020B0604020202020204" pitchFamily="34" charset="0"/>
              </a:rPr>
              <a:t>ABC MANUFACTURING</a:t>
            </a:r>
            <a:endParaRPr lang="en-US" sz="3600">
              <a:solidFill>
                <a:schemeClr val="accent1">
                  <a:lumMod val="75000"/>
                </a:schemeClr>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40" y="1407778"/>
            <a:ext cx="10711960" cy="4798965"/>
          </a:xfrm>
          <a:prstGeom prst="rect">
            <a:avLst/>
          </a:prstGeom>
        </p:spPr>
      </p:pic>
      <p:sp>
        <p:nvSpPr>
          <p:cNvPr id="4" name="Rectangle 3"/>
          <p:cNvSpPr/>
          <p:nvPr/>
        </p:nvSpPr>
        <p:spPr>
          <a:xfrm>
            <a:off x="864232" y="990717"/>
            <a:ext cx="10489568" cy="369332"/>
          </a:xfrm>
          <a:prstGeom prst="rect">
            <a:avLst/>
          </a:prstGeom>
        </p:spPr>
        <p:txBody>
          <a:bodyPr wrap="square">
            <a:spAutoFit/>
          </a:bodyPr>
          <a:lstStyle/>
          <a:p>
            <a:pPr algn="ctr"/>
            <a:r>
              <a:rPr lang="en-US">
                <a:latin typeface="Arial" panose="020B0604020202020204" pitchFamily="34" charset="0"/>
                <a:cs typeface="Arial" panose="020B0604020202020204" pitchFamily="34" charset="0"/>
              </a:rPr>
              <a:t>Districts wise sales of Punjab state of ABC Manufacturing </a:t>
            </a:r>
            <a:endParaRPr lang="en-IN"/>
          </a:p>
        </p:txBody>
      </p:sp>
    </p:spTree>
    <p:extLst>
      <p:ext uri="{BB962C8B-B14F-4D97-AF65-F5344CB8AC3E}">
        <p14:creationId xmlns:p14="http://schemas.microsoft.com/office/powerpoint/2010/main" val="1313046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3191" y="405353"/>
            <a:ext cx="9934673" cy="612742"/>
          </a:xfrm>
        </p:spPr>
        <p:txBody>
          <a:bodyPr>
            <a:noAutofit/>
          </a:bodyPr>
          <a:lstStyle/>
          <a:p>
            <a:pPr algn="ctr"/>
            <a:r>
              <a:rPr lang="en-US" sz="3600">
                <a:solidFill>
                  <a:schemeClr val="accent1">
                    <a:lumMod val="75000"/>
                  </a:schemeClr>
                </a:solidFill>
                <a:latin typeface="Arial" panose="020B0604020202020204" pitchFamily="34" charset="0"/>
                <a:cs typeface="Arial" panose="020B0604020202020204" pitchFamily="34" charset="0"/>
              </a:rPr>
              <a:t>ABC MANUFACTURING</a:t>
            </a:r>
            <a:endParaRPr lang="en-IN">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5290" y="1586061"/>
            <a:ext cx="10462573" cy="4493290"/>
          </a:xfrm>
        </p:spPr>
      </p:pic>
      <p:sp>
        <p:nvSpPr>
          <p:cNvPr id="4" name="Slide Number Placeholder 3"/>
          <p:cNvSpPr>
            <a:spLocks noGrp="1"/>
          </p:cNvSpPr>
          <p:nvPr>
            <p:ph type="sldNum" sz="quarter" idx="12"/>
          </p:nvPr>
        </p:nvSpPr>
        <p:spPr/>
        <p:txBody>
          <a:bodyPr/>
          <a:lstStyle/>
          <a:p>
            <a:fld id="{330EA680-D336-4FF7-8B7A-9848BB0A1C32}" type="slidenum">
              <a:rPr lang="en-US" smtClean="0"/>
              <a:t>19</a:t>
            </a:fld>
            <a:endParaRPr lang="en-US"/>
          </a:p>
        </p:txBody>
      </p:sp>
      <p:sp>
        <p:nvSpPr>
          <p:cNvPr id="3" name="Rectangle 2"/>
          <p:cNvSpPr/>
          <p:nvPr/>
        </p:nvSpPr>
        <p:spPr>
          <a:xfrm>
            <a:off x="735291" y="1117412"/>
            <a:ext cx="10462574" cy="369332"/>
          </a:xfrm>
          <a:prstGeom prst="rect">
            <a:avLst/>
          </a:prstGeom>
        </p:spPr>
        <p:txBody>
          <a:bodyPr wrap="square">
            <a:spAutoFit/>
          </a:bodyPr>
          <a:lstStyle/>
          <a:p>
            <a:pPr algn="ctr"/>
            <a:r>
              <a:rPr lang="en-US">
                <a:latin typeface="Arial" panose="020B0604020202020204" pitchFamily="34" charset="0"/>
                <a:cs typeface="Arial" panose="020B0604020202020204" pitchFamily="34" charset="0"/>
              </a:rPr>
              <a:t>Districts wise sales of UttarKhand state of ABC MANUFACTURING </a:t>
            </a:r>
            <a:endParaRPr lang="en-IN"/>
          </a:p>
        </p:txBody>
      </p:sp>
    </p:spTree>
    <p:extLst>
      <p:ext uri="{BB962C8B-B14F-4D97-AF65-F5344CB8AC3E}">
        <p14:creationId xmlns:p14="http://schemas.microsoft.com/office/powerpoint/2010/main" val="1592206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2</a:t>
            </a:fld>
            <a:endParaRPr lang="en-US"/>
          </a:p>
        </p:txBody>
      </p:sp>
      <p:sp>
        <p:nvSpPr>
          <p:cNvPr id="3" name="Rectangle 2"/>
          <p:cNvSpPr/>
          <p:nvPr/>
        </p:nvSpPr>
        <p:spPr>
          <a:xfrm>
            <a:off x="630114" y="553906"/>
            <a:ext cx="10641623" cy="707886"/>
          </a:xfrm>
          <a:prstGeom prst="rect">
            <a:avLst/>
          </a:prstGeom>
        </p:spPr>
        <p:txBody>
          <a:bodyPr wrap="square">
            <a:spAutoFit/>
          </a:bodyPr>
          <a:lstStyle/>
          <a:p>
            <a:pPr algn="ctr"/>
            <a:r>
              <a:rPr lang="en-US" sz="4000" b="0" i="0">
                <a:solidFill>
                  <a:schemeClr val="accent1">
                    <a:lumMod val="75000"/>
                  </a:schemeClr>
                </a:solidFill>
                <a:effectLst/>
                <a:latin typeface="Arial" panose="020B0604020202020204" pitchFamily="34" charset="0"/>
                <a:cs typeface="Arial" panose="020B0604020202020204" pitchFamily="34" charset="0"/>
              </a:rPr>
              <a:t>ACKNOWLEDGEMENT</a:t>
            </a:r>
            <a:endParaRPr lang="en-IN" sz="4000" b="0" i="0">
              <a:solidFill>
                <a:srgbClr val="222222"/>
              </a:solidFill>
              <a:effectLst/>
              <a:latin typeface="Lato"/>
            </a:endParaRPr>
          </a:p>
        </p:txBody>
      </p:sp>
      <p:sp>
        <p:nvSpPr>
          <p:cNvPr id="4" name="Rectangle 3"/>
          <p:cNvSpPr/>
          <p:nvPr/>
        </p:nvSpPr>
        <p:spPr>
          <a:xfrm>
            <a:off x="630114" y="430795"/>
            <a:ext cx="10993315" cy="830997"/>
          </a:xfrm>
          <a:prstGeom prst="rect">
            <a:avLst/>
          </a:prstGeom>
        </p:spPr>
        <p:txBody>
          <a:bodyPr wrap="square">
            <a:spAutoFit/>
          </a:bodyPr>
          <a:lstStyle/>
          <a:p>
            <a:endParaRPr lang="en-US" sz="1600">
              <a:latin typeface="Arial" panose="020B0604020202020204" pitchFamily="34" charset="0"/>
              <a:cs typeface="Arial" panose="020B0604020202020204" pitchFamily="34" charset="0"/>
            </a:endParaRPr>
          </a:p>
          <a:p>
            <a:endParaRPr lang="en-US" sz="1600">
              <a:solidFill>
                <a:srgbClr val="222222"/>
              </a:solidFill>
              <a:latin typeface="Arial" panose="020B0604020202020204" pitchFamily="34" charset="0"/>
              <a:cs typeface="Arial" panose="020B0604020202020204" pitchFamily="34" charset="0"/>
            </a:endParaRPr>
          </a:p>
          <a:p>
            <a:endParaRPr lang="en-IN" sz="1600">
              <a:solidFill>
                <a:srgbClr val="222222"/>
              </a:solidFill>
              <a:latin typeface="Arial" panose="020B0604020202020204" pitchFamily="34" charset="0"/>
              <a:cs typeface="Arial" panose="020B0604020202020204" pitchFamily="34" charset="0"/>
            </a:endParaRPr>
          </a:p>
        </p:txBody>
      </p:sp>
      <p:sp>
        <p:nvSpPr>
          <p:cNvPr id="5" name="Rectangle 4"/>
          <p:cNvSpPr/>
          <p:nvPr/>
        </p:nvSpPr>
        <p:spPr>
          <a:xfrm>
            <a:off x="556846" y="1676797"/>
            <a:ext cx="11066583" cy="4524315"/>
          </a:xfrm>
          <a:prstGeom prst="rect">
            <a:avLst/>
          </a:prstGeom>
        </p:spPr>
        <p:txBody>
          <a:bodyPr wrap="square" lIns="91440" tIns="45720" rIns="91440" bIns="45720" anchor="t">
            <a:spAutoFit/>
          </a:bodyPr>
          <a:lstStyle/>
          <a:p>
            <a:endParaRPr lang="en-US">
              <a:latin typeface="Arial" panose="020B0604020202020204" pitchFamily="34" charset="0"/>
              <a:cs typeface="Arial" panose="020B0604020202020204" pitchFamily="34" charset="0"/>
            </a:endParaRPr>
          </a:p>
          <a:p>
            <a:r>
              <a:rPr lang="en-US" dirty="0">
                <a:latin typeface="Arial"/>
                <a:cs typeface="Arial"/>
              </a:rPr>
              <a:t>             We wish to place on record our deep appreciation for the guidance and help provided to us by our Mentor Mr. Shreyas </a:t>
            </a:r>
            <a:r>
              <a:rPr lang="en-US" dirty="0" err="1">
                <a:latin typeface="Arial"/>
                <a:cs typeface="Arial"/>
              </a:rPr>
              <a:t>Bhatawdekar</a:t>
            </a:r>
            <a:r>
              <a:rPr lang="en-US" dirty="0">
                <a:latin typeface="Arial"/>
                <a:cs typeface="Arial"/>
              </a:rPr>
              <a:t>, (KPMG) helped us narrow down on the choice of the Project as well as the scope and focus area of the Project. He gave us valuable feedback at every stage to enhance the process and the outputs. </a:t>
            </a:r>
            <a:endParaRPr lang="en-US" dirty="0">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r>
              <a:rPr lang="en-US" dirty="0">
                <a:latin typeface="Arial"/>
                <a:cs typeface="Arial"/>
              </a:rPr>
              <a:t>												</a:t>
            </a:r>
          </a:p>
          <a:p>
            <a:r>
              <a:rPr lang="en-US" dirty="0">
                <a:latin typeface="Arial"/>
                <a:cs typeface="Arial"/>
              </a:rPr>
              <a:t>Date: 8-5-2022</a:t>
            </a:r>
            <a:endParaRPr lang="en-US" dirty="0">
              <a:latin typeface="Arial" panose="020B0604020202020204" pitchFamily="34" charset="0"/>
              <a:cs typeface="Arial" panose="020B0604020202020204" pitchFamily="34" charset="0"/>
            </a:endParaRPr>
          </a:p>
          <a:p>
            <a:r>
              <a:rPr lang="en-US" dirty="0">
                <a:latin typeface="Arial"/>
                <a:cs typeface="Arial"/>
              </a:rPr>
              <a:t>Place: Pune</a:t>
            </a:r>
          </a:p>
          <a:p>
            <a:endParaRPr lang="en-US">
              <a:solidFill>
                <a:srgbClr val="000000"/>
              </a:solidFill>
              <a:latin typeface="Arial"/>
              <a:cs typeface="Arial"/>
            </a:endParaRPr>
          </a:p>
          <a:p>
            <a:pPr algn="r"/>
            <a:r>
              <a:rPr lang="en-US" dirty="0">
                <a:solidFill>
                  <a:srgbClr val="222222"/>
                </a:solidFill>
                <a:latin typeface="Arial"/>
                <a:cs typeface="Arial"/>
              </a:rPr>
              <a:t>Jagruti Patel</a:t>
            </a:r>
            <a:endParaRPr lang="en-US" dirty="0">
              <a:ea typeface="Calibri"/>
              <a:cs typeface="Calibri"/>
            </a:endParaRPr>
          </a:p>
          <a:p>
            <a:pPr algn="r"/>
            <a:r>
              <a:rPr lang="en-US" dirty="0">
                <a:solidFill>
                  <a:srgbClr val="222222"/>
                </a:solidFill>
                <a:latin typeface="Arial"/>
                <a:cs typeface="Arial"/>
              </a:rPr>
              <a:t>Anitha Mohan </a:t>
            </a:r>
            <a:endParaRPr lang="en-US" dirty="0">
              <a:solidFill>
                <a:srgbClr val="222222"/>
              </a:solidFill>
              <a:latin typeface="Arial" panose="020B0604020202020204" pitchFamily="34" charset="0"/>
              <a:cs typeface="Arial" panose="020B0604020202020204" pitchFamily="34" charset="0"/>
            </a:endParaRPr>
          </a:p>
          <a:p>
            <a:pPr algn="r"/>
            <a:r>
              <a:rPr lang="en-US" dirty="0">
                <a:solidFill>
                  <a:srgbClr val="222222"/>
                </a:solidFill>
                <a:latin typeface="Arial"/>
                <a:cs typeface="Arial"/>
              </a:rPr>
              <a:t>Akshay Poojary </a:t>
            </a:r>
            <a:endParaRPr lang="en-US" dirty="0">
              <a:solidFill>
                <a:srgbClr val="222222"/>
              </a:solidFill>
              <a:latin typeface="Arial" panose="020B0604020202020204" pitchFamily="34" charset="0"/>
              <a:cs typeface="Arial" panose="020B0604020202020204" pitchFamily="34" charset="0"/>
            </a:endParaRPr>
          </a:p>
          <a:p>
            <a:pPr algn="r"/>
            <a:r>
              <a:rPr lang="en-US" dirty="0">
                <a:solidFill>
                  <a:srgbClr val="222222"/>
                </a:solidFill>
                <a:latin typeface="Arial"/>
                <a:cs typeface="Arial"/>
              </a:rPr>
              <a:t>Pawan Shukla</a:t>
            </a:r>
          </a:p>
        </p:txBody>
      </p:sp>
    </p:spTree>
    <p:extLst>
      <p:ext uri="{BB962C8B-B14F-4D97-AF65-F5344CB8AC3E}">
        <p14:creationId xmlns:p14="http://schemas.microsoft.com/office/powerpoint/2010/main" val="337614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30EA680-D336-4FF7-8B7A-9848BB0A1C32}" type="slidenum">
              <a:rPr lang="en-US" smtClean="0"/>
              <a:t>20</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061" y="1797678"/>
            <a:ext cx="10321007" cy="4383878"/>
          </a:xfrm>
          <a:prstGeom prst="rect">
            <a:avLst/>
          </a:prstGeom>
        </p:spPr>
      </p:pic>
      <p:sp>
        <p:nvSpPr>
          <p:cNvPr id="3" name="Rectangle 2"/>
          <p:cNvSpPr/>
          <p:nvPr/>
        </p:nvSpPr>
        <p:spPr>
          <a:xfrm>
            <a:off x="844061" y="493980"/>
            <a:ext cx="10197915" cy="707886"/>
          </a:xfrm>
          <a:prstGeom prst="rect">
            <a:avLst/>
          </a:prstGeom>
        </p:spPr>
        <p:txBody>
          <a:bodyPr wrap="square">
            <a:spAutoFit/>
          </a:bodyPr>
          <a:lstStyle/>
          <a:p>
            <a:pPr algn="ctr"/>
            <a:r>
              <a:rPr lang="en-US" sz="4000">
                <a:solidFill>
                  <a:schemeClr val="accent1">
                    <a:lumMod val="75000"/>
                  </a:schemeClr>
                </a:solidFill>
                <a:latin typeface="Arial" panose="020B0604020202020204" pitchFamily="34" charset="0"/>
                <a:ea typeface="+mj-ea"/>
                <a:cs typeface="Arial" panose="020B0604020202020204" pitchFamily="34" charset="0"/>
              </a:rPr>
              <a:t>ABC MANUFACTURING</a:t>
            </a:r>
          </a:p>
        </p:txBody>
      </p:sp>
      <p:sp>
        <p:nvSpPr>
          <p:cNvPr id="4" name="Rectangle 3"/>
          <p:cNvSpPr/>
          <p:nvPr/>
        </p:nvSpPr>
        <p:spPr>
          <a:xfrm>
            <a:off x="844061" y="1253550"/>
            <a:ext cx="10197915" cy="369332"/>
          </a:xfrm>
          <a:prstGeom prst="rect">
            <a:avLst/>
          </a:prstGeom>
        </p:spPr>
        <p:txBody>
          <a:bodyPr wrap="square">
            <a:spAutoFit/>
          </a:bodyPr>
          <a:lstStyle/>
          <a:p>
            <a:pPr algn="ctr"/>
            <a:r>
              <a:rPr lang="en-US">
                <a:latin typeface="Arial" panose="020B0604020202020204" pitchFamily="34" charset="0"/>
                <a:cs typeface="Arial" panose="020B0604020202020204" pitchFamily="34" charset="0"/>
              </a:rPr>
              <a:t>Uttar Pradesh district wise sale of ABC MANUFACTURING</a:t>
            </a:r>
          </a:p>
        </p:txBody>
      </p:sp>
    </p:spTree>
    <p:extLst>
      <p:ext uri="{BB962C8B-B14F-4D97-AF65-F5344CB8AC3E}">
        <p14:creationId xmlns:p14="http://schemas.microsoft.com/office/powerpoint/2010/main" val="1002417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21</a:t>
            </a:fld>
            <a:endParaRPr lang="en-US"/>
          </a:p>
        </p:txBody>
      </p:sp>
      <p:sp>
        <p:nvSpPr>
          <p:cNvPr id="3" name="Rectangle 2"/>
          <p:cNvSpPr/>
          <p:nvPr/>
        </p:nvSpPr>
        <p:spPr>
          <a:xfrm>
            <a:off x="1092200" y="1651000"/>
            <a:ext cx="10769601" cy="3847207"/>
          </a:xfrm>
          <a:prstGeom prst="rect">
            <a:avLst/>
          </a:prstGeom>
        </p:spPr>
        <p:txBody>
          <a:bodyPr wrap="square" lIns="91440" tIns="45720" rIns="91440" bIns="45720" anchor="t">
            <a:spAutoFit/>
          </a:bodyPr>
          <a:lstStyle/>
          <a:p>
            <a:r>
              <a:rPr lang="en-US" sz="3200" b="1">
                <a:solidFill>
                  <a:srgbClr val="000000"/>
                </a:solidFill>
                <a:latin typeface="Arial" panose="020B0604020202020204" pitchFamily="34" charset="0"/>
                <a:cs typeface="Arial" panose="020B0604020202020204" pitchFamily="34" charset="0"/>
              </a:rPr>
              <a:t>EDA CONCLUSION :</a:t>
            </a:r>
          </a:p>
          <a:p>
            <a:endParaRPr lang="en-US" sz="3200" b="1">
              <a:solidFill>
                <a:srgbClr val="000000"/>
              </a:solidFill>
              <a:latin typeface="Helvetica Neue"/>
            </a:endParaRPr>
          </a:p>
          <a:p>
            <a:pPr marL="342900" indent="-342900">
              <a:buFont typeface="Arial" panose="020B0604020202020204" pitchFamily="34" charset="0"/>
              <a:buChar char="•"/>
            </a:pPr>
            <a:r>
              <a:rPr lang="en-US">
                <a:solidFill>
                  <a:srgbClr val="000000"/>
                </a:solidFill>
                <a:latin typeface="Arial" panose="020B0604020202020204" pitchFamily="34" charset="0"/>
                <a:cs typeface="Arial" panose="020B0604020202020204" pitchFamily="34" charset="0"/>
              </a:rPr>
              <a:t>Here among the Top-5 pesticide selling companies 'ABC Manufacturing ' is highest selling company.</a:t>
            </a:r>
          </a:p>
          <a:p>
            <a:endParaRPr lang="en-US">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solidFill>
                  <a:srgbClr val="000000"/>
                </a:solidFill>
                <a:latin typeface="Arial" panose="020B0604020202020204" pitchFamily="34" charset="0"/>
                <a:cs typeface="Arial" panose="020B0604020202020204" pitchFamily="34" charset="0"/>
              </a:rPr>
              <a:t>QTR 3 has highest selling of pesticide As per the QTR wise distribution of sales.</a:t>
            </a:r>
          </a:p>
          <a:p>
            <a:pPr marL="342900" indent="-342900">
              <a:buFont typeface="Arial" panose="020B0604020202020204" pitchFamily="34" charset="0"/>
              <a:buChar char="•"/>
            </a:pPr>
            <a:endParaRPr lang="en-US">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solidFill>
                  <a:srgbClr val="000000"/>
                </a:solidFill>
                <a:latin typeface="Arial" panose="020B0604020202020204" pitchFamily="34" charset="0"/>
                <a:cs typeface="Arial" panose="020B0604020202020204" pitchFamily="34" charset="0"/>
              </a:rPr>
              <a:t>Uttar Pradesh has highest pesticide consumption of ABC Manufacturing company.</a:t>
            </a:r>
          </a:p>
          <a:p>
            <a:pPr marL="342900" indent="-342900">
              <a:buFont typeface="Arial" panose="020B0604020202020204" pitchFamily="34" charset="0"/>
              <a:buChar char="•"/>
            </a:pPr>
            <a:endParaRPr lang="en-US">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solidFill>
                  <a:srgbClr val="000000"/>
                </a:solidFill>
                <a:latin typeface="Arial" panose="020B0604020202020204" pitchFamily="34" charset="0"/>
                <a:cs typeface="Arial" panose="020B0604020202020204" pitchFamily="34" charset="0"/>
              </a:rPr>
              <a:t>Out of four products Insecticides is most sale product.</a:t>
            </a:r>
          </a:p>
          <a:p>
            <a:pPr marL="342900" indent="-342900">
              <a:buFont typeface="Arial" panose="020B0604020202020204" pitchFamily="34" charset="0"/>
              <a:buChar char="•"/>
            </a:pPr>
            <a:endParaRPr lang="en-US">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solidFill>
                  <a:srgbClr val="000000"/>
                </a:solidFill>
                <a:latin typeface="Arial"/>
                <a:cs typeface="Arial"/>
              </a:rPr>
              <a:t>There was no correlation between Rainfall and sales of Pesticides</a:t>
            </a:r>
          </a:p>
          <a:p>
            <a:pPr marL="342900" indent="-342900">
              <a:buFont typeface="+mj-lt"/>
              <a:buAutoNum type="arabicParenR"/>
            </a:pPr>
            <a:endParaRPr lang="en-US" b="0" i="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631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22</a:t>
            </a:fld>
            <a:endParaRPr lang="en-US"/>
          </a:p>
        </p:txBody>
      </p:sp>
      <p:sp>
        <p:nvSpPr>
          <p:cNvPr id="3" name="Rectangle 2"/>
          <p:cNvSpPr/>
          <p:nvPr/>
        </p:nvSpPr>
        <p:spPr>
          <a:xfrm>
            <a:off x="603682" y="514905"/>
            <a:ext cx="10466772" cy="5909310"/>
          </a:xfrm>
          <a:prstGeom prst="rect">
            <a:avLst/>
          </a:prstGeom>
        </p:spPr>
        <p:txBody>
          <a:bodyPr wrap="square">
            <a:spAutoFit/>
          </a:bodyPr>
          <a:lstStyle/>
          <a:p>
            <a:endParaRPr lang="en-IN"/>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IN"/>
          </a:p>
        </p:txBody>
      </p:sp>
      <p:sp>
        <p:nvSpPr>
          <p:cNvPr id="4" name="Rectangle 3"/>
          <p:cNvSpPr/>
          <p:nvPr/>
        </p:nvSpPr>
        <p:spPr>
          <a:xfrm>
            <a:off x="603682" y="603681"/>
            <a:ext cx="10466772" cy="646331"/>
          </a:xfrm>
          <a:prstGeom prst="rect">
            <a:avLst/>
          </a:prstGeom>
        </p:spPr>
        <p:txBody>
          <a:bodyPr wrap="square">
            <a:spAutoFit/>
          </a:bodyPr>
          <a:lstStyle/>
          <a:p>
            <a:pPr algn="ctr"/>
            <a:r>
              <a:rPr lang="en-US" sz="3600">
                <a:solidFill>
                  <a:schemeClr val="accent1">
                    <a:lumMod val="75000"/>
                  </a:schemeClr>
                </a:solidFill>
                <a:latin typeface="Arial" panose="020B0604020202020204" pitchFamily="34" charset="0"/>
                <a:cs typeface="Arial" panose="020B0604020202020204" pitchFamily="34" charset="0"/>
              </a:rPr>
              <a:t>Model Building</a:t>
            </a:r>
          </a:p>
        </p:txBody>
      </p:sp>
      <p:sp>
        <p:nvSpPr>
          <p:cNvPr id="5" name="Rectangle 1"/>
          <p:cNvSpPr>
            <a:spLocks noChangeArrowheads="1"/>
          </p:cNvSpPr>
          <p:nvPr/>
        </p:nvSpPr>
        <p:spPr bwMode="auto">
          <a:xfrm>
            <a:off x="603682" y="1239239"/>
            <a:ext cx="10466772" cy="100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lvl="0"/>
            <a:r>
              <a:rPr lang="en-US" altLang="en-US" sz="1800">
                <a:solidFill>
                  <a:schemeClr val="accent1">
                    <a:lumMod val="75000"/>
                  </a:schemeClr>
                </a:solidFill>
                <a:cs typeface="Arial" panose="020B0604020202020204" pitchFamily="34" charset="0"/>
              </a:rPr>
              <a:t>Checking for Stationarity</a:t>
            </a:r>
          </a:p>
          <a:p>
            <a:pPr lvl="0"/>
            <a:r>
              <a:rPr lang="en-US" altLang="en-US" sz="1800">
                <a:solidFill>
                  <a:srgbClr val="212121"/>
                </a:solidFill>
                <a:latin typeface="Arial Unicode MS"/>
              </a:rPr>
              <a:t>Augmented Dickey Fuller (ADF) H0 :- time series can be represented by a unit root , that is not stationary H1 :- if we reject null hypothesis then time series is stationary </a:t>
            </a:r>
            <a:endParaRPr kumimoji="0" lang="en-US" altLang="en-US" sz="1800" b="0" i="0" u="none" strike="noStrike" cap="none" normalizeH="0" baseline="0">
              <a:ln>
                <a:noFill/>
              </a:ln>
              <a:solidFill>
                <a:schemeClr val="tx1"/>
              </a:solidFill>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811" y="2588075"/>
            <a:ext cx="10288643" cy="251268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7" name="Rectangle 6"/>
          <p:cNvSpPr/>
          <p:nvPr/>
        </p:nvSpPr>
        <p:spPr>
          <a:xfrm>
            <a:off x="603682" y="5306057"/>
            <a:ext cx="10466772" cy="707886"/>
          </a:xfrm>
          <a:prstGeom prst="rect">
            <a:avLst/>
          </a:prstGeom>
        </p:spPr>
        <p:txBody>
          <a:bodyPr wrap="square">
            <a:spAutoFit/>
          </a:bodyPr>
          <a:lstStyle/>
          <a:p>
            <a:r>
              <a:rPr lang="en-IN" sz="2000">
                <a:latin typeface="Arial" panose="020B0604020202020204" pitchFamily="34" charset="0"/>
                <a:cs typeface="Arial" panose="020B0604020202020204" pitchFamily="34" charset="0"/>
              </a:rPr>
              <a:t>The p-value is very less than the significance level of 0.05 and hence we can reject the null hypothesis and take that the series is stationary.</a:t>
            </a:r>
          </a:p>
        </p:txBody>
      </p:sp>
    </p:spTree>
    <p:extLst>
      <p:ext uri="{BB962C8B-B14F-4D97-AF65-F5344CB8AC3E}">
        <p14:creationId xmlns:p14="http://schemas.microsoft.com/office/powerpoint/2010/main" val="2221966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23</a:t>
            </a:fld>
            <a:endParaRPr lang="en-US"/>
          </a:p>
        </p:txBody>
      </p:sp>
      <p:sp>
        <p:nvSpPr>
          <p:cNvPr id="3" name="Rectangle 2"/>
          <p:cNvSpPr/>
          <p:nvPr/>
        </p:nvSpPr>
        <p:spPr>
          <a:xfrm>
            <a:off x="523782" y="527767"/>
            <a:ext cx="10830017" cy="461665"/>
          </a:xfrm>
          <a:prstGeom prst="rect">
            <a:avLst/>
          </a:prstGeom>
        </p:spPr>
        <p:txBody>
          <a:bodyPr wrap="square">
            <a:spAutoFit/>
          </a:bodyPr>
          <a:lstStyle/>
          <a:p>
            <a:r>
              <a:rPr lang="en-US" sz="2400">
                <a:solidFill>
                  <a:schemeClr val="accent1">
                    <a:lumMod val="75000"/>
                  </a:schemeClr>
                </a:solidFill>
                <a:latin typeface="Arial" panose="020B0604020202020204" pitchFamily="34" charset="0"/>
                <a:cs typeface="Arial" panose="020B0604020202020204" pitchFamily="34" charset="0"/>
              </a:rPr>
              <a:t>State wise Trend Analysis of the given sales value of ABC Manufacturing </a:t>
            </a:r>
            <a:endParaRPr lang="en-US" sz="2400" i="0">
              <a:solidFill>
                <a:schemeClr val="accent1">
                  <a:lumMod val="75000"/>
                </a:schemeClr>
              </a:solidFill>
              <a:effectLst/>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781" y="1358764"/>
            <a:ext cx="10830017" cy="4014514"/>
          </a:xfrm>
          <a:prstGeom prst="rect">
            <a:avLst/>
          </a:prstGeom>
        </p:spPr>
      </p:pic>
      <p:sp>
        <p:nvSpPr>
          <p:cNvPr id="5" name="Rectangle 4"/>
          <p:cNvSpPr/>
          <p:nvPr/>
        </p:nvSpPr>
        <p:spPr>
          <a:xfrm rot="16200000">
            <a:off x="469095" y="2995759"/>
            <a:ext cx="649537" cy="261610"/>
          </a:xfrm>
          <a:prstGeom prst="rect">
            <a:avLst/>
          </a:prstGeom>
        </p:spPr>
        <p:txBody>
          <a:bodyPr wrap="none">
            <a:spAutoFit/>
          </a:bodyPr>
          <a:lstStyle/>
          <a:p>
            <a:r>
              <a:rPr lang="en-US" sz="1100" i="0">
                <a:solidFill>
                  <a:srgbClr val="000000"/>
                </a:solidFill>
                <a:effectLst/>
                <a:latin typeface="Arial" panose="020B0604020202020204" pitchFamily="34" charset="0"/>
                <a:cs typeface="Arial" panose="020B0604020202020204" pitchFamily="34" charset="0"/>
              </a:rPr>
              <a:t>VALUE</a:t>
            </a:r>
            <a:endParaRPr lang="en-US" i="0">
              <a:solidFill>
                <a:srgbClr val="000000"/>
              </a:solidFill>
              <a:effectLst/>
              <a:latin typeface="Arial" panose="020B0604020202020204" pitchFamily="34" charset="0"/>
              <a:cs typeface="Arial" panose="020B0604020202020204" pitchFamily="34" charset="0"/>
            </a:endParaRPr>
          </a:p>
        </p:txBody>
      </p:sp>
      <p:sp>
        <p:nvSpPr>
          <p:cNvPr id="6" name="Rectangle 5"/>
          <p:cNvSpPr/>
          <p:nvPr/>
        </p:nvSpPr>
        <p:spPr>
          <a:xfrm>
            <a:off x="924669" y="5742610"/>
            <a:ext cx="10429129" cy="369332"/>
          </a:xfrm>
          <a:prstGeom prst="rect">
            <a:avLst/>
          </a:prstGeom>
        </p:spPr>
        <p:txBody>
          <a:bodyPr wrap="square">
            <a:spAutoFit/>
          </a:bodyPr>
          <a:lstStyle/>
          <a:p>
            <a:r>
              <a:rPr lang="en-US" i="0">
                <a:solidFill>
                  <a:srgbClr val="000000"/>
                </a:solidFill>
                <a:effectLst/>
                <a:latin typeface="Arial" panose="020B0604020202020204" pitchFamily="34" charset="0"/>
                <a:cs typeface="Arial" panose="020B0604020202020204" pitchFamily="34" charset="0"/>
              </a:rPr>
              <a:t>			Trend Analysis for State Haryana</a:t>
            </a:r>
          </a:p>
        </p:txBody>
      </p:sp>
    </p:spTree>
    <p:extLst>
      <p:ext uri="{BB962C8B-B14F-4D97-AF65-F5344CB8AC3E}">
        <p14:creationId xmlns:p14="http://schemas.microsoft.com/office/powerpoint/2010/main" val="603576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24</a:t>
            </a:fld>
            <a:endParaRPr lang="en-US"/>
          </a:p>
        </p:txBody>
      </p:sp>
      <p:sp>
        <p:nvSpPr>
          <p:cNvPr id="4" name="Slide Number Placeholder 1"/>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a:p>
            <a:endParaRPr lang="en-US"/>
          </a:p>
        </p:txBody>
      </p:sp>
      <p:sp>
        <p:nvSpPr>
          <p:cNvPr id="6" name="Rectangle 5"/>
          <p:cNvSpPr/>
          <p:nvPr/>
        </p:nvSpPr>
        <p:spPr>
          <a:xfrm>
            <a:off x="809259" y="279192"/>
            <a:ext cx="10544541" cy="461665"/>
          </a:xfrm>
          <a:prstGeom prst="rect">
            <a:avLst/>
          </a:prstGeom>
        </p:spPr>
        <p:txBody>
          <a:bodyPr wrap="square">
            <a:spAutoFit/>
          </a:bodyPr>
          <a:lstStyle/>
          <a:p>
            <a:r>
              <a:rPr lang="en-US" sz="2400">
                <a:solidFill>
                  <a:schemeClr val="accent1">
                    <a:lumMod val="75000"/>
                  </a:schemeClr>
                </a:solidFill>
                <a:latin typeface="Arial" panose="020B0604020202020204" pitchFamily="34" charset="0"/>
                <a:cs typeface="Arial" panose="020B0604020202020204" pitchFamily="34" charset="0"/>
              </a:rPr>
              <a:t>State wise Trend Analysis of the given sales value of ABC Manufacturing </a:t>
            </a:r>
            <a:endParaRPr lang="en-US" sz="2400" i="0">
              <a:solidFill>
                <a:schemeClr val="accent1">
                  <a:lumMod val="75000"/>
                </a:schemeClr>
              </a:solidFill>
              <a:effectLst/>
              <a:latin typeface="Arial" panose="020B0604020202020204" pitchFamily="34" charset="0"/>
              <a:cs typeface="Arial" panose="020B0604020202020204" pitchFamily="34" charset="0"/>
            </a:endParaRPr>
          </a:p>
        </p:txBody>
      </p:sp>
      <p:sp>
        <p:nvSpPr>
          <p:cNvPr id="7" name="Rectangle 6"/>
          <p:cNvSpPr/>
          <p:nvPr/>
        </p:nvSpPr>
        <p:spPr>
          <a:xfrm>
            <a:off x="809259" y="5738443"/>
            <a:ext cx="10429129" cy="369332"/>
          </a:xfrm>
          <a:prstGeom prst="rect">
            <a:avLst/>
          </a:prstGeom>
        </p:spPr>
        <p:txBody>
          <a:bodyPr wrap="square">
            <a:spAutoFit/>
          </a:bodyPr>
          <a:lstStyle/>
          <a:p>
            <a:pPr algn="ctr"/>
            <a:r>
              <a:rPr lang="en-US" i="0">
                <a:solidFill>
                  <a:srgbClr val="000000"/>
                </a:solidFill>
                <a:effectLst/>
                <a:latin typeface="Arial" panose="020B0604020202020204" pitchFamily="34" charset="0"/>
                <a:cs typeface="Arial" panose="020B0604020202020204" pitchFamily="34" charset="0"/>
              </a:rPr>
              <a:t>Trend Analysis for State Himachal Pradesh</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258" y="989432"/>
            <a:ext cx="10333609" cy="4484112"/>
          </a:xfrm>
          <a:prstGeom prst="rect">
            <a:avLst/>
          </a:prstGeom>
        </p:spPr>
      </p:pic>
      <p:sp>
        <p:nvSpPr>
          <p:cNvPr id="3" name="Rectangle 2"/>
          <p:cNvSpPr/>
          <p:nvPr/>
        </p:nvSpPr>
        <p:spPr>
          <a:xfrm rot="16200000">
            <a:off x="561055" y="2815557"/>
            <a:ext cx="773405" cy="276999"/>
          </a:xfrm>
          <a:prstGeom prst="rect">
            <a:avLst/>
          </a:prstGeom>
        </p:spPr>
        <p:txBody>
          <a:bodyPr wrap="square">
            <a:spAutoFit/>
          </a:bodyPr>
          <a:lstStyle/>
          <a:p>
            <a:r>
              <a:rPr lang="en-US" sz="1200">
                <a:solidFill>
                  <a:schemeClr val="tx1">
                    <a:lumMod val="50000"/>
                    <a:lumOff val="50000"/>
                  </a:schemeClr>
                </a:solidFill>
                <a:latin typeface="Arial" panose="020B0604020202020204" pitchFamily="34" charset="0"/>
                <a:cs typeface="Arial" panose="020B0604020202020204" pitchFamily="34" charset="0"/>
              </a:rPr>
              <a:t>VALUE</a:t>
            </a:r>
            <a:endParaRPr lang="en-IN" sz="1600">
              <a:solidFill>
                <a:schemeClr val="tx1">
                  <a:lumMod val="50000"/>
                  <a:lumOff val="50000"/>
                </a:schemeClr>
              </a:solidFill>
            </a:endParaRPr>
          </a:p>
        </p:txBody>
      </p:sp>
    </p:spTree>
    <p:extLst>
      <p:ext uri="{BB962C8B-B14F-4D97-AF65-F5344CB8AC3E}">
        <p14:creationId xmlns:p14="http://schemas.microsoft.com/office/powerpoint/2010/main" val="3924128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25</a:t>
            </a:fld>
            <a:endParaRPr lang="en-US"/>
          </a:p>
        </p:txBody>
      </p:sp>
      <p:sp>
        <p:nvSpPr>
          <p:cNvPr id="4" name="Slide Number Placeholder 1"/>
          <p:cNvSpPr txBox="1">
            <a:spLocks/>
          </p:cNvSpPr>
          <p:nvPr/>
        </p:nvSpPr>
        <p:spPr>
          <a:xfrm>
            <a:off x="8495190" y="61077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Rectangle 4"/>
          <p:cNvSpPr/>
          <p:nvPr/>
        </p:nvSpPr>
        <p:spPr>
          <a:xfrm>
            <a:off x="731613" y="279192"/>
            <a:ext cx="10506776" cy="461665"/>
          </a:xfrm>
          <a:prstGeom prst="rect">
            <a:avLst/>
          </a:prstGeom>
        </p:spPr>
        <p:txBody>
          <a:bodyPr wrap="square">
            <a:spAutoFit/>
          </a:bodyPr>
          <a:lstStyle/>
          <a:p>
            <a:r>
              <a:rPr lang="en-US" sz="2400">
                <a:solidFill>
                  <a:schemeClr val="accent1">
                    <a:lumMod val="75000"/>
                  </a:schemeClr>
                </a:solidFill>
                <a:latin typeface="Arial" panose="020B0604020202020204" pitchFamily="34" charset="0"/>
                <a:cs typeface="Arial" panose="020B0604020202020204" pitchFamily="34" charset="0"/>
              </a:rPr>
              <a:t>State wise Trend Analysis of the given sales value of ABC Manufacturing </a:t>
            </a:r>
            <a:endParaRPr lang="en-US" sz="2400" i="0">
              <a:solidFill>
                <a:schemeClr val="accent1">
                  <a:lumMod val="75000"/>
                </a:schemeClr>
              </a:solidFill>
              <a:effectLst/>
              <a:latin typeface="Arial" panose="020B0604020202020204" pitchFamily="34" charset="0"/>
              <a:cs typeface="Arial" panose="020B0604020202020204" pitchFamily="34" charset="0"/>
            </a:endParaRPr>
          </a:p>
        </p:txBody>
      </p:sp>
      <p:sp>
        <p:nvSpPr>
          <p:cNvPr id="8" name="Rectangle 7"/>
          <p:cNvSpPr/>
          <p:nvPr/>
        </p:nvSpPr>
        <p:spPr>
          <a:xfrm>
            <a:off x="809259" y="5738443"/>
            <a:ext cx="10429129" cy="369332"/>
          </a:xfrm>
          <a:prstGeom prst="rect">
            <a:avLst/>
          </a:prstGeom>
        </p:spPr>
        <p:txBody>
          <a:bodyPr wrap="square">
            <a:spAutoFit/>
          </a:bodyPr>
          <a:lstStyle/>
          <a:p>
            <a:pPr algn="ctr"/>
            <a:r>
              <a:rPr lang="en-US" i="0">
                <a:solidFill>
                  <a:srgbClr val="000000"/>
                </a:solidFill>
                <a:effectLst/>
                <a:latin typeface="Arial" panose="020B0604020202020204" pitchFamily="34" charset="0"/>
                <a:cs typeface="Arial" panose="020B0604020202020204" pitchFamily="34" charset="0"/>
              </a:rPr>
              <a:t>Trend Analysis for State Punjab</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001" y="1110189"/>
            <a:ext cx="10670960" cy="4142839"/>
          </a:xfrm>
          <a:prstGeom prst="rect">
            <a:avLst/>
          </a:prstGeom>
        </p:spPr>
      </p:pic>
      <p:sp>
        <p:nvSpPr>
          <p:cNvPr id="3" name="Rectangle 2"/>
          <p:cNvSpPr/>
          <p:nvPr/>
        </p:nvSpPr>
        <p:spPr>
          <a:xfrm rot="16200000">
            <a:off x="484491" y="2695492"/>
            <a:ext cx="649537" cy="261610"/>
          </a:xfrm>
          <a:prstGeom prst="rect">
            <a:avLst/>
          </a:prstGeom>
        </p:spPr>
        <p:txBody>
          <a:bodyPr wrap="none">
            <a:spAutoFit/>
          </a:bodyPr>
          <a:lstStyle/>
          <a:p>
            <a:r>
              <a:rPr lang="en-US" sz="1100">
                <a:solidFill>
                  <a:schemeClr val="tx1">
                    <a:lumMod val="50000"/>
                    <a:lumOff val="50000"/>
                  </a:schemeClr>
                </a:solidFill>
                <a:latin typeface="Arial" panose="020B0604020202020204" pitchFamily="34" charset="0"/>
                <a:cs typeface="Arial" panose="020B0604020202020204" pitchFamily="34" charset="0"/>
              </a:rPr>
              <a:t>VALUE</a:t>
            </a:r>
            <a:endParaRPr lang="en-IN" sz="1100">
              <a:solidFill>
                <a:schemeClr val="tx1">
                  <a:lumMod val="50000"/>
                  <a:lumOff val="50000"/>
                </a:schemeClr>
              </a:solidFill>
            </a:endParaRPr>
          </a:p>
        </p:txBody>
      </p:sp>
    </p:spTree>
    <p:extLst>
      <p:ext uri="{BB962C8B-B14F-4D97-AF65-F5344CB8AC3E}">
        <p14:creationId xmlns:p14="http://schemas.microsoft.com/office/powerpoint/2010/main" val="1836907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26</a:t>
            </a:fld>
            <a:endParaRPr lang="en-US"/>
          </a:p>
        </p:txBody>
      </p:sp>
      <p:sp>
        <p:nvSpPr>
          <p:cNvPr id="4" name="Slide Number Placeholder 1"/>
          <p:cNvSpPr txBox="1">
            <a:spLocks/>
          </p:cNvSpPr>
          <p:nvPr/>
        </p:nvSpPr>
        <p:spPr>
          <a:xfrm>
            <a:off x="8495190" y="61077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Rectangle 4"/>
          <p:cNvSpPr/>
          <p:nvPr/>
        </p:nvSpPr>
        <p:spPr>
          <a:xfrm>
            <a:off x="408372" y="279192"/>
            <a:ext cx="10830017" cy="461665"/>
          </a:xfrm>
          <a:prstGeom prst="rect">
            <a:avLst/>
          </a:prstGeom>
        </p:spPr>
        <p:txBody>
          <a:bodyPr wrap="square">
            <a:spAutoFit/>
          </a:bodyPr>
          <a:lstStyle/>
          <a:p>
            <a:r>
              <a:rPr lang="en-US" sz="2400">
                <a:solidFill>
                  <a:schemeClr val="accent1">
                    <a:lumMod val="75000"/>
                  </a:schemeClr>
                </a:solidFill>
                <a:latin typeface="Arial" panose="020B0604020202020204" pitchFamily="34" charset="0"/>
                <a:cs typeface="Arial" panose="020B0604020202020204" pitchFamily="34" charset="0"/>
              </a:rPr>
              <a:t>State wise Trend Analysis of the given sales value of ABC Manufacturing </a:t>
            </a:r>
            <a:endParaRPr lang="en-US" sz="2400" i="0">
              <a:solidFill>
                <a:schemeClr val="accent1">
                  <a:lumMod val="75000"/>
                </a:schemeClr>
              </a:solidFill>
              <a:effectLst/>
              <a:latin typeface="Arial" panose="020B0604020202020204" pitchFamily="34" charset="0"/>
              <a:cs typeface="Arial" panose="020B0604020202020204" pitchFamily="34" charset="0"/>
            </a:endParaRPr>
          </a:p>
        </p:txBody>
      </p:sp>
      <p:sp>
        <p:nvSpPr>
          <p:cNvPr id="6" name="Rectangle 5"/>
          <p:cNvSpPr/>
          <p:nvPr/>
        </p:nvSpPr>
        <p:spPr>
          <a:xfrm>
            <a:off x="809259" y="5738443"/>
            <a:ext cx="10429129" cy="369332"/>
          </a:xfrm>
          <a:prstGeom prst="rect">
            <a:avLst/>
          </a:prstGeom>
        </p:spPr>
        <p:txBody>
          <a:bodyPr wrap="square">
            <a:spAutoFit/>
          </a:bodyPr>
          <a:lstStyle/>
          <a:p>
            <a:r>
              <a:rPr lang="en-US" i="0">
                <a:solidFill>
                  <a:srgbClr val="000000"/>
                </a:solidFill>
                <a:effectLst/>
                <a:latin typeface="Arial" panose="020B0604020202020204" pitchFamily="34" charset="0"/>
                <a:cs typeface="Arial" panose="020B0604020202020204" pitchFamily="34" charset="0"/>
              </a:rPr>
              <a:t>			Trend Analysis for State Uttar Pradesh</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258" y="989432"/>
            <a:ext cx="10324731" cy="4331431"/>
          </a:xfrm>
          <a:prstGeom prst="rect">
            <a:avLst/>
          </a:prstGeom>
        </p:spPr>
      </p:pic>
      <p:sp>
        <p:nvSpPr>
          <p:cNvPr id="3" name="Rectangle 2"/>
          <p:cNvSpPr/>
          <p:nvPr/>
        </p:nvSpPr>
        <p:spPr>
          <a:xfrm rot="16200000">
            <a:off x="857923" y="2740153"/>
            <a:ext cx="553357" cy="261610"/>
          </a:xfrm>
          <a:prstGeom prst="rect">
            <a:avLst/>
          </a:prstGeom>
        </p:spPr>
        <p:txBody>
          <a:bodyPr wrap="none">
            <a:spAutoFit/>
          </a:bodyPr>
          <a:lstStyle/>
          <a:p>
            <a:r>
              <a:rPr lang="en-US" sz="1100">
                <a:solidFill>
                  <a:schemeClr val="tx1">
                    <a:lumMod val="50000"/>
                    <a:lumOff val="50000"/>
                  </a:schemeClr>
                </a:solidFill>
                <a:latin typeface="Arial" panose="020B0604020202020204" pitchFamily="34" charset="0"/>
                <a:cs typeface="Arial" panose="020B0604020202020204" pitchFamily="34" charset="0"/>
              </a:rPr>
              <a:t>Trend</a:t>
            </a:r>
            <a:endParaRPr lang="en-IN" sz="1400">
              <a:solidFill>
                <a:schemeClr val="tx1">
                  <a:lumMod val="50000"/>
                  <a:lumOff val="50000"/>
                </a:schemeClr>
              </a:solidFill>
            </a:endParaRPr>
          </a:p>
        </p:txBody>
      </p:sp>
    </p:spTree>
    <p:extLst>
      <p:ext uri="{BB962C8B-B14F-4D97-AF65-F5344CB8AC3E}">
        <p14:creationId xmlns:p14="http://schemas.microsoft.com/office/powerpoint/2010/main" val="3842976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27</a:t>
            </a:fld>
            <a:endParaRPr lang="en-US"/>
          </a:p>
        </p:txBody>
      </p:sp>
      <p:sp>
        <p:nvSpPr>
          <p:cNvPr id="3" name="Slide Number Placeholder 1"/>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1"/>
          <p:cNvSpPr txBox="1">
            <a:spLocks/>
          </p:cNvSpPr>
          <p:nvPr/>
        </p:nvSpPr>
        <p:spPr>
          <a:xfrm>
            <a:off x="8495190" y="61077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Rectangle 4"/>
          <p:cNvSpPr/>
          <p:nvPr/>
        </p:nvSpPr>
        <p:spPr>
          <a:xfrm>
            <a:off x="408372" y="279192"/>
            <a:ext cx="10830017" cy="461665"/>
          </a:xfrm>
          <a:prstGeom prst="rect">
            <a:avLst/>
          </a:prstGeom>
        </p:spPr>
        <p:txBody>
          <a:bodyPr wrap="square">
            <a:spAutoFit/>
          </a:bodyPr>
          <a:lstStyle/>
          <a:p>
            <a:r>
              <a:rPr lang="en-US" sz="2400">
                <a:solidFill>
                  <a:schemeClr val="accent1">
                    <a:lumMod val="75000"/>
                  </a:schemeClr>
                </a:solidFill>
                <a:latin typeface="Arial" panose="020B0604020202020204" pitchFamily="34" charset="0"/>
                <a:cs typeface="Arial" panose="020B0604020202020204" pitchFamily="34" charset="0"/>
              </a:rPr>
              <a:t>State wise Trend Analysis of the given sales value of ABC Manufacturing </a:t>
            </a:r>
            <a:endParaRPr lang="en-US" sz="2400" i="0">
              <a:solidFill>
                <a:schemeClr val="accent1">
                  <a:lumMod val="75000"/>
                </a:schemeClr>
              </a:solidFill>
              <a:effectLst/>
              <a:latin typeface="Arial" panose="020B0604020202020204" pitchFamily="34" charset="0"/>
              <a:cs typeface="Arial" panose="020B0604020202020204" pitchFamily="34" charset="0"/>
            </a:endParaRPr>
          </a:p>
        </p:txBody>
      </p:sp>
      <p:sp>
        <p:nvSpPr>
          <p:cNvPr id="6" name="Rectangle 5"/>
          <p:cNvSpPr/>
          <p:nvPr/>
        </p:nvSpPr>
        <p:spPr>
          <a:xfrm>
            <a:off x="809259" y="5738443"/>
            <a:ext cx="10429129" cy="369332"/>
          </a:xfrm>
          <a:prstGeom prst="rect">
            <a:avLst/>
          </a:prstGeom>
        </p:spPr>
        <p:txBody>
          <a:bodyPr wrap="square">
            <a:spAutoFit/>
          </a:bodyPr>
          <a:lstStyle/>
          <a:p>
            <a:pPr algn="ctr"/>
            <a:r>
              <a:rPr lang="en-US" i="0">
                <a:solidFill>
                  <a:srgbClr val="000000"/>
                </a:solidFill>
                <a:effectLst/>
                <a:latin typeface="Arial" panose="020B0604020202020204" pitchFamily="34" charset="0"/>
                <a:cs typeface="Arial" panose="020B0604020202020204" pitchFamily="34" charset="0"/>
              </a:rPr>
              <a:t>Trend Analysis for </a:t>
            </a:r>
            <a:r>
              <a:rPr lang="en-US">
                <a:solidFill>
                  <a:srgbClr val="000000"/>
                </a:solidFill>
                <a:latin typeface="Arial" panose="020B0604020202020204" pitchFamily="34" charset="0"/>
                <a:cs typeface="Arial" panose="020B0604020202020204" pitchFamily="34" charset="0"/>
              </a:rPr>
              <a:t>State UttarKhand</a:t>
            </a:r>
            <a:endParaRPr lang="en-US" i="0">
              <a:solidFill>
                <a:srgbClr val="000000"/>
              </a:solidFill>
              <a:effectLst/>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371" y="814514"/>
            <a:ext cx="10377997" cy="4840562"/>
          </a:xfrm>
          <a:prstGeom prst="rect">
            <a:avLst/>
          </a:prstGeom>
        </p:spPr>
      </p:pic>
    </p:spTree>
    <p:extLst>
      <p:ext uri="{BB962C8B-B14F-4D97-AF65-F5344CB8AC3E}">
        <p14:creationId xmlns:p14="http://schemas.microsoft.com/office/powerpoint/2010/main" val="2102314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240" y="536330"/>
            <a:ext cx="10400560" cy="826478"/>
          </a:xfrm>
        </p:spPr>
        <p:txBody>
          <a:bodyPr>
            <a:normAutofit/>
          </a:bodyPr>
          <a:lstStyle/>
          <a:p>
            <a:r>
              <a:rPr lang="en-IN" sz="3600">
                <a:solidFill>
                  <a:schemeClr val="accent1">
                    <a:lumMod val="75000"/>
                  </a:schemeClr>
                </a:solidFill>
                <a:latin typeface="Arial" panose="020B0604020202020204" pitchFamily="34" charset="0"/>
                <a:cs typeface="Arial" panose="020B0604020202020204" pitchFamily="34" charset="0"/>
              </a:rPr>
              <a:t>			Time series decomposition</a:t>
            </a:r>
            <a:endParaRPr lang="en-IN" sz="3200">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0760" y="1683910"/>
            <a:ext cx="10285520" cy="4351338"/>
          </a:xfrm>
        </p:spPr>
      </p:pic>
      <p:sp>
        <p:nvSpPr>
          <p:cNvPr id="4" name="Slide Number Placeholder 3"/>
          <p:cNvSpPr>
            <a:spLocks noGrp="1"/>
          </p:cNvSpPr>
          <p:nvPr>
            <p:ph type="sldNum" sz="quarter" idx="12"/>
          </p:nvPr>
        </p:nvSpPr>
        <p:spPr/>
        <p:txBody>
          <a:bodyPr/>
          <a:lstStyle/>
          <a:p>
            <a:fld id="{330EA680-D336-4FF7-8B7A-9848BB0A1C32}" type="slidenum">
              <a:rPr lang="en-US" smtClean="0"/>
              <a:t>28</a:t>
            </a:fld>
            <a:endParaRPr lang="en-US"/>
          </a:p>
        </p:txBody>
      </p:sp>
      <p:sp>
        <p:nvSpPr>
          <p:cNvPr id="3" name="Rectangle 2"/>
          <p:cNvSpPr/>
          <p:nvPr/>
        </p:nvSpPr>
        <p:spPr>
          <a:xfrm>
            <a:off x="1698995" y="1362808"/>
            <a:ext cx="1830501" cy="369332"/>
          </a:xfrm>
          <a:prstGeom prst="rect">
            <a:avLst/>
          </a:prstGeom>
        </p:spPr>
        <p:txBody>
          <a:bodyPr wrap="none">
            <a:spAutoFit/>
          </a:bodyPr>
          <a:lstStyle/>
          <a:p>
            <a:r>
              <a:rPr lang="en-IN">
                <a:latin typeface="Arial" panose="020B0604020202020204" pitchFamily="34" charset="0"/>
                <a:cs typeface="Arial" panose="020B0604020202020204" pitchFamily="34" charset="0"/>
              </a:rPr>
              <a:t>FOR HARYANA</a:t>
            </a:r>
            <a:endParaRPr lang="en-IN"/>
          </a:p>
        </p:txBody>
      </p:sp>
    </p:spTree>
    <p:extLst>
      <p:ext uri="{BB962C8B-B14F-4D97-AF65-F5344CB8AC3E}">
        <p14:creationId xmlns:p14="http://schemas.microsoft.com/office/powerpoint/2010/main" val="348896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a:latin typeface="Arial" panose="020B0604020202020204" pitchFamily="34" charset="0"/>
                <a:cs typeface="Arial" panose="020B0604020202020204" pitchFamily="34" charset="0"/>
              </a:rPr>
              <a:t/>
            </a:r>
            <a:br>
              <a:rPr lang="en-IN" sz="2400">
                <a:latin typeface="Arial" panose="020B0604020202020204" pitchFamily="34" charset="0"/>
                <a:cs typeface="Arial" panose="020B0604020202020204" pitchFamily="34" charset="0"/>
              </a:rPr>
            </a:br>
            <a:r>
              <a:rPr lang="en-IN" sz="2400">
                <a:latin typeface="Arial" panose="020B0604020202020204" pitchFamily="34" charset="0"/>
                <a:cs typeface="Arial" panose="020B0604020202020204" pitchFamily="34" charset="0"/>
              </a:rPr>
              <a:t>FOR UTTAR PRADESH</a:t>
            </a:r>
            <a:endParaRPr lang="en-IN" sz="240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91449"/>
            <a:ext cx="10515600" cy="4685514"/>
          </a:xfrm>
        </p:spPr>
      </p:pic>
      <p:sp>
        <p:nvSpPr>
          <p:cNvPr id="4" name="Slide Number Placeholder 3"/>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601323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31217" y="334079"/>
            <a:ext cx="9209988" cy="707886"/>
          </a:xfrm>
          <a:prstGeom prst="rect">
            <a:avLst/>
          </a:prstGeom>
        </p:spPr>
        <p:txBody>
          <a:bodyPr wrap="square">
            <a:spAutoFit/>
          </a:bodyPr>
          <a:lstStyle/>
          <a:p>
            <a:pPr algn="ctr"/>
            <a:r>
              <a:rPr lang="en-US" sz="3600" b="1">
                <a:solidFill>
                  <a:schemeClr val="accent1"/>
                </a:solidFill>
              </a:rPr>
              <a:t>	</a:t>
            </a:r>
            <a:r>
              <a:rPr lang="en-US" sz="4000">
                <a:solidFill>
                  <a:schemeClr val="accent1"/>
                </a:solidFill>
                <a:latin typeface="Arial" panose="020B0604020202020204" pitchFamily="34" charset="0"/>
                <a:cs typeface="Arial" panose="020B0604020202020204" pitchFamily="34" charset="0"/>
              </a:rPr>
              <a:t>SUMMARY</a:t>
            </a:r>
            <a:endParaRPr lang="en-IN" sz="3600">
              <a:solidFill>
                <a:schemeClr val="accent1"/>
              </a:solidFill>
              <a:latin typeface="Arial" panose="020B0604020202020204" pitchFamily="34" charset="0"/>
              <a:cs typeface="Arial" panose="020B0604020202020204" pitchFamily="34" charset="0"/>
            </a:endParaRPr>
          </a:p>
        </p:txBody>
      </p:sp>
      <p:sp>
        <p:nvSpPr>
          <p:cNvPr id="3" name="Rectangle 2"/>
          <p:cNvSpPr/>
          <p:nvPr/>
        </p:nvSpPr>
        <p:spPr>
          <a:xfrm>
            <a:off x="1131217" y="1406222"/>
            <a:ext cx="9209988" cy="4524315"/>
          </a:xfrm>
          <a:prstGeom prst="rect">
            <a:avLst/>
          </a:prstGeom>
        </p:spPr>
        <p:txBody>
          <a:bodyPr wrap="square">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In India, Agricultural is one of the prominent industries. As Agricultural sector growing demand for chemical pesticides also increases. </a:t>
            </a:r>
          </a:p>
          <a:p>
            <a:pPr marL="285750" indent="-285750">
              <a:buFont typeface="Arial" panose="020B0604020202020204" pitchFamily="34" charset="0"/>
              <a:buChar char="•"/>
            </a:pP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Around Globe Chemical Pesticide are the first preference of farmers as it is cheap and more effective.</a:t>
            </a:r>
          </a:p>
          <a:p>
            <a:pPr marL="285750" indent="-285750">
              <a:buFont typeface="Arial" panose="020B0604020202020204" pitchFamily="34" charset="0"/>
              <a:buChar char="•"/>
            </a:pP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To Understand Growth and Demand on Northern-East States of India. We took this project to find out what will sale forecast for year 2018. </a:t>
            </a:r>
          </a:p>
          <a:p>
            <a:pPr marL="285750" indent="-285750">
              <a:buFont typeface="Arial" panose="020B0604020202020204" pitchFamily="34" charset="0"/>
              <a:buChar char="•"/>
            </a:pP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ABC Manufacturing leading player in Northern-East States of India.</a:t>
            </a:r>
          </a:p>
          <a:p>
            <a:pPr marL="285750" indent="-285750">
              <a:buFont typeface="Arial" panose="020B0604020202020204" pitchFamily="34" charset="0"/>
              <a:buChar char="•"/>
            </a:pP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Punjab, Uttarkhand, Uttar Pradesh are major market for ABC manufacturing.</a:t>
            </a: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								</a:t>
            </a:r>
            <a:endParaRPr lang="en-IN">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275767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4738"/>
            <a:ext cx="10515600" cy="378070"/>
          </a:xfrm>
        </p:spPr>
        <p:txBody>
          <a:bodyPr>
            <a:normAutofit fontScale="90000"/>
          </a:bodyPr>
          <a:lstStyle/>
          <a:p>
            <a:r>
              <a:rPr lang="en-US" sz="2400">
                <a:latin typeface="Arial" panose="020B0604020202020204" pitchFamily="34" charset="0"/>
                <a:cs typeface="Arial" panose="020B0604020202020204" pitchFamily="34" charset="0"/>
              </a:rPr>
              <a:t>FOR PUNJAB</a:t>
            </a:r>
            <a:endParaRPr lang="en-IN" sz="2400">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10515600" cy="4351338"/>
          </a:xfrm>
        </p:spPr>
      </p:pic>
      <p:sp>
        <p:nvSpPr>
          <p:cNvPr id="4" name="Slide Number Placeholder 3"/>
          <p:cNvSpPr>
            <a:spLocks noGrp="1"/>
          </p:cNvSpPr>
          <p:nvPr>
            <p:ph type="sldNum" sz="quarter" idx="12"/>
          </p:nvPr>
        </p:nvSpPr>
        <p:spPr/>
        <p:txBody>
          <a:bodyPr/>
          <a:lstStyle/>
          <a:p>
            <a:fld id="{330EA680-D336-4FF7-8B7A-9848BB0A1C32}" type="slidenum">
              <a:rPr lang="en-US" smtClean="0"/>
              <a:t>30</a:t>
            </a:fld>
            <a:endParaRPr lang="en-US"/>
          </a:p>
        </p:txBody>
      </p:sp>
    </p:spTree>
    <p:extLst>
      <p:ext uri="{BB962C8B-B14F-4D97-AF65-F5344CB8AC3E}">
        <p14:creationId xmlns:p14="http://schemas.microsoft.com/office/powerpoint/2010/main" val="4076438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6285"/>
            <a:ext cx="10515600" cy="644403"/>
          </a:xfrm>
        </p:spPr>
        <p:txBody>
          <a:bodyPr/>
          <a:lstStyle/>
          <a:p>
            <a:r>
              <a:rPr lang="en-US" sz="2800">
                <a:latin typeface="Arial" panose="020B0604020202020204" pitchFamily="34" charset="0"/>
                <a:cs typeface="Arial" panose="020B0604020202020204" pitchFamily="34" charset="0"/>
              </a:rPr>
              <a:t>FOR UTTRAKHAND</a:t>
            </a:r>
            <a:endParaRPr lang="en-IN">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1136"/>
            <a:ext cx="10515600" cy="4351338"/>
          </a:xfrm>
        </p:spPr>
      </p:pic>
      <p:sp>
        <p:nvSpPr>
          <p:cNvPr id="4" name="Slide Number Placeholder 3"/>
          <p:cNvSpPr>
            <a:spLocks noGrp="1"/>
          </p:cNvSpPr>
          <p:nvPr>
            <p:ph type="sldNum" sz="quarter" idx="12"/>
          </p:nvPr>
        </p:nvSpPr>
        <p:spPr/>
        <p:txBody>
          <a:bodyPr/>
          <a:lstStyle/>
          <a:p>
            <a:fld id="{330EA680-D336-4FF7-8B7A-9848BB0A1C32}" type="slidenum">
              <a:rPr lang="en-US" smtClean="0"/>
              <a:t>31</a:t>
            </a:fld>
            <a:endParaRPr lang="en-US"/>
          </a:p>
        </p:txBody>
      </p:sp>
    </p:spTree>
    <p:extLst>
      <p:ext uri="{BB962C8B-B14F-4D97-AF65-F5344CB8AC3E}">
        <p14:creationId xmlns:p14="http://schemas.microsoft.com/office/powerpoint/2010/main" val="676476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 UTTAR PRADESH</a:t>
            </a:r>
            <a:endParaRPr lang="en-IN"/>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10515600" cy="4351338"/>
          </a:xfrm>
        </p:spPr>
      </p:pic>
      <p:sp>
        <p:nvSpPr>
          <p:cNvPr id="4" name="Slide Number Placeholder 3"/>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3911087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33</a:t>
            </a:fld>
            <a:endParaRPr lang="en-US"/>
          </a:p>
        </p:txBody>
      </p:sp>
      <p:sp>
        <p:nvSpPr>
          <p:cNvPr id="3" name="Rectangle 2"/>
          <p:cNvSpPr/>
          <p:nvPr/>
        </p:nvSpPr>
        <p:spPr>
          <a:xfrm>
            <a:off x="923278" y="727968"/>
            <a:ext cx="10430521" cy="369332"/>
          </a:xfrm>
          <a:prstGeom prst="rect">
            <a:avLst/>
          </a:prstGeom>
        </p:spPr>
        <p:txBody>
          <a:bodyPr wrap="square">
            <a:spAutoFit/>
          </a:bodyPr>
          <a:lstStyle/>
          <a:p>
            <a:pPr algn="ctr"/>
            <a:r>
              <a:rPr lang="en-IN" b="1">
                <a:solidFill>
                  <a:schemeClr val="accent1">
                    <a:lumMod val="75000"/>
                  </a:schemeClr>
                </a:solidFill>
                <a:latin typeface="Arial" panose="020B0604020202020204" pitchFamily="34" charset="0"/>
                <a:cs typeface="Arial" panose="020B0604020202020204" pitchFamily="34" charset="0"/>
              </a:rPr>
              <a:t>Moving average forecast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277" y="1477100"/>
            <a:ext cx="10430522" cy="2615505"/>
          </a:xfrm>
          <a:prstGeom prst="rect">
            <a:avLst/>
          </a:prstGeom>
        </p:spPr>
      </p:pic>
      <p:sp>
        <p:nvSpPr>
          <p:cNvPr id="5" name="Rectangle 4"/>
          <p:cNvSpPr/>
          <p:nvPr/>
        </p:nvSpPr>
        <p:spPr>
          <a:xfrm>
            <a:off x="923277" y="4670479"/>
            <a:ext cx="8580298" cy="646331"/>
          </a:xfrm>
          <a:prstGeom prst="rect">
            <a:avLst/>
          </a:prstGeom>
        </p:spPr>
        <p:txBody>
          <a:bodyPr wrap="none">
            <a:spAutoFit/>
          </a:bodyPr>
          <a:lstStyle/>
          <a:p>
            <a:r>
              <a:rPr lang="en-US">
                <a:latin typeface="Arial" panose="020B0604020202020204" pitchFamily="34" charset="0"/>
                <a:cs typeface="Arial" panose="020B0604020202020204" pitchFamily="34" charset="0"/>
              </a:rPr>
              <a:t>Simple Moving Average Forecast method is used to find out values RMSE, MAPE.</a:t>
            </a:r>
          </a:p>
          <a:p>
            <a:r>
              <a:rPr lang="en-US">
                <a:latin typeface="Arial" panose="020B0604020202020204" pitchFamily="34" charset="0"/>
                <a:cs typeface="Arial" panose="020B0604020202020204" pitchFamily="34" charset="0"/>
              </a:rPr>
              <a:t>As this is a big error so we are moving on ARIMA</a:t>
            </a:r>
            <a:endParaRPr lang="en-I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4837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049760" cy="804252"/>
          </a:xfrm>
        </p:spPr>
        <p:txBody>
          <a:bodyPr/>
          <a:lstStyle/>
          <a:p>
            <a:pPr algn="ctr"/>
            <a:r>
              <a:rPr lang="en-IN" sz="3600" b="1">
                <a:solidFill>
                  <a:schemeClr val="accent1">
                    <a:lumMod val="75000"/>
                  </a:schemeClr>
                </a:solidFill>
                <a:latin typeface="Arial" panose="020B0604020202020204" pitchFamily="34" charset="0"/>
                <a:cs typeface="Arial" panose="020B0604020202020204" pitchFamily="34" charset="0"/>
              </a:rPr>
              <a:t>Moving average forecast</a:t>
            </a:r>
            <a:endParaRPr lang="en-IN" b="1">
              <a:solidFill>
                <a:schemeClr val="accent1">
                  <a:lumMod val="75000"/>
                </a:schemeClr>
              </a:solidFill>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44990"/>
            <a:ext cx="10926778" cy="3913577"/>
          </a:xfrm>
        </p:spPr>
      </p:pic>
      <p:sp>
        <p:nvSpPr>
          <p:cNvPr id="4" name="Slide Number Placeholder 3"/>
          <p:cNvSpPr>
            <a:spLocks noGrp="1"/>
          </p:cNvSpPr>
          <p:nvPr>
            <p:ph type="sldNum" sz="quarter" idx="12"/>
          </p:nvPr>
        </p:nvSpPr>
        <p:spPr/>
        <p:txBody>
          <a:bodyPr/>
          <a:lstStyle/>
          <a:p>
            <a:fld id="{330EA680-D336-4FF7-8B7A-9848BB0A1C32}" type="slidenum">
              <a:rPr lang="en-US" smtClean="0"/>
              <a:t>34</a:t>
            </a:fld>
            <a:endParaRPr lang="en-US"/>
          </a:p>
        </p:txBody>
      </p:sp>
      <p:pic>
        <p:nvPicPr>
          <p:cNvPr id="3" name="Picture 5">
            <a:extLst>
              <a:ext uri="{FF2B5EF4-FFF2-40B4-BE49-F238E27FC236}">
                <a16:creationId xmlns:a16="http://schemas.microsoft.com/office/drawing/2014/main" id="{5DF12D6C-372F-CAE4-65C2-8458C7853A29}"/>
              </a:ext>
            </a:extLst>
          </p:cNvPr>
          <p:cNvPicPr>
            <a:picLocks noChangeAspect="1"/>
          </p:cNvPicPr>
          <p:nvPr/>
        </p:nvPicPr>
        <p:blipFill>
          <a:blip r:embed="rId3"/>
          <a:stretch>
            <a:fillRect/>
          </a:stretch>
        </p:blipFill>
        <p:spPr>
          <a:xfrm>
            <a:off x="1153873" y="5198852"/>
            <a:ext cx="7799537" cy="1305464"/>
          </a:xfrm>
          <a:prstGeom prst="rect">
            <a:avLst/>
          </a:prstGeom>
        </p:spPr>
      </p:pic>
    </p:spTree>
    <p:extLst>
      <p:ext uri="{BB962C8B-B14F-4D97-AF65-F5344CB8AC3E}">
        <p14:creationId xmlns:p14="http://schemas.microsoft.com/office/powerpoint/2010/main" val="2961538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2D97-C307-AB66-74F7-69F6F19C185F}"/>
              </a:ext>
            </a:extLst>
          </p:cNvPr>
          <p:cNvSpPr>
            <a:spLocks noGrp="1"/>
          </p:cNvSpPr>
          <p:nvPr>
            <p:ph type="title"/>
          </p:nvPr>
        </p:nvSpPr>
        <p:spPr/>
        <p:txBody>
          <a:bodyPr/>
          <a:lstStyle/>
          <a:p>
            <a:r>
              <a:rPr lang="en-US" b="1"/>
              <a:t>Holt Winters' Exponential Smoothing method</a:t>
            </a:r>
            <a:endParaRPr lang="en-US"/>
          </a:p>
          <a:p>
            <a:endParaRPr lang="en-US">
              <a:ea typeface="Calibri Light"/>
              <a:cs typeface="Calibri Light"/>
            </a:endParaRPr>
          </a:p>
        </p:txBody>
      </p:sp>
      <p:sp>
        <p:nvSpPr>
          <p:cNvPr id="3" name="Slide Number Placeholder 2">
            <a:extLst>
              <a:ext uri="{FF2B5EF4-FFF2-40B4-BE49-F238E27FC236}">
                <a16:creationId xmlns:a16="http://schemas.microsoft.com/office/drawing/2014/main" id="{8F50EDAB-87DE-C2BE-A6D4-DE23FF22E37D}"/>
              </a:ext>
            </a:extLst>
          </p:cNvPr>
          <p:cNvSpPr>
            <a:spLocks noGrp="1"/>
          </p:cNvSpPr>
          <p:nvPr>
            <p:ph type="sldNum" sz="quarter" idx="12"/>
          </p:nvPr>
        </p:nvSpPr>
        <p:spPr/>
        <p:txBody>
          <a:bodyPr/>
          <a:lstStyle/>
          <a:p>
            <a:fld id="{330EA680-D336-4FF7-8B7A-9848BB0A1C32}" type="slidenum">
              <a:rPr lang="en-US" smtClean="0"/>
              <a:t>35</a:t>
            </a:fld>
            <a:endParaRPr lang="en-US"/>
          </a:p>
        </p:txBody>
      </p:sp>
      <p:sp>
        <p:nvSpPr>
          <p:cNvPr id="4" name="TextBox 3">
            <a:extLst>
              <a:ext uri="{FF2B5EF4-FFF2-40B4-BE49-F238E27FC236}">
                <a16:creationId xmlns:a16="http://schemas.microsoft.com/office/drawing/2014/main" id="{6E63F244-636A-25F6-D069-6AA795F6D09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5" name="Picture 5" descr="Chart, line chart&#10;&#10;Description automatically generated">
            <a:extLst>
              <a:ext uri="{FF2B5EF4-FFF2-40B4-BE49-F238E27FC236}">
                <a16:creationId xmlns:a16="http://schemas.microsoft.com/office/drawing/2014/main" id="{77CD3C5B-ABD3-734C-9740-CE405D88465C}"/>
              </a:ext>
            </a:extLst>
          </p:cNvPr>
          <p:cNvPicPr>
            <a:picLocks noChangeAspect="1"/>
          </p:cNvPicPr>
          <p:nvPr/>
        </p:nvPicPr>
        <p:blipFill>
          <a:blip r:embed="rId2"/>
          <a:stretch>
            <a:fillRect/>
          </a:stretch>
        </p:blipFill>
        <p:spPr>
          <a:xfrm>
            <a:off x="156954" y="1162841"/>
            <a:ext cx="12030971" cy="5689268"/>
          </a:xfrm>
          <a:prstGeom prst="rect">
            <a:avLst/>
          </a:prstGeom>
        </p:spPr>
      </p:pic>
    </p:spTree>
    <p:extLst>
      <p:ext uri="{BB962C8B-B14F-4D97-AF65-F5344CB8AC3E}">
        <p14:creationId xmlns:p14="http://schemas.microsoft.com/office/powerpoint/2010/main" val="1335957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IN" sz="2800" b="1">
                <a:latin typeface="Arial" panose="020B0604020202020204" pitchFamily="34" charset="0"/>
                <a:cs typeface="Arial" panose="020B0604020202020204" pitchFamily="34" charset="0"/>
              </a:rPr>
              <a:t/>
            </a:r>
            <a:br>
              <a:rPr lang="en-IN" sz="2800" b="1">
                <a:latin typeface="Arial" panose="020B0604020202020204" pitchFamily="34" charset="0"/>
                <a:cs typeface="Arial" panose="020B0604020202020204" pitchFamily="34" charset="0"/>
              </a:rPr>
            </a:br>
            <a:r>
              <a:rPr lang="en-IN" sz="2800" b="1">
                <a:solidFill>
                  <a:schemeClr val="accent1">
                    <a:lumMod val="75000"/>
                  </a:schemeClr>
                </a:solidFill>
                <a:latin typeface="Arial"/>
                <a:cs typeface="Arial"/>
              </a:rPr>
              <a:t>Model Building with ARIMA</a:t>
            </a:r>
            <a:r>
              <a:rPr lang="en-IN" sz="2800" b="1">
                <a:latin typeface="Arial" panose="020B0604020202020204" pitchFamily="34" charset="0"/>
                <a:cs typeface="Arial" panose="020B0604020202020204" pitchFamily="34" charset="0"/>
              </a:rPr>
              <a:t/>
            </a:r>
            <a:br>
              <a:rPr lang="en-IN" sz="2800" b="1">
                <a:latin typeface="Arial" panose="020B0604020202020204" pitchFamily="34" charset="0"/>
                <a:cs typeface="Arial" panose="020B0604020202020204" pitchFamily="34" charset="0"/>
              </a:rPr>
            </a:br>
            <a:r>
              <a:rPr lang="en-IN" sz="2800" b="1">
                <a:solidFill>
                  <a:schemeClr val="accent1">
                    <a:lumMod val="75000"/>
                  </a:schemeClr>
                </a:solidFill>
                <a:latin typeface="Arial"/>
                <a:cs typeface="Arial"/>
              </a:rPr>
              <a:t>Auto-Regressive Integrated Moving Average</a:t>
            </a:r>
            <a:r>
              <a:rPr lang="en-IN" sz="2800" b="1">
                <a:latin typeface="Arial" panose="020B0604020202020204" pitchFamily="34" charset="0"/>
                <a:cs typeface="Arial" panose="020B0604020202020204" pitchFamily="34" charset="0"/>
              </a:rPr>
              <a:t/>
            </a:r>
            <a:br>
              <a:rPr lang="en-IN" sz="2800" b="1">
                <a:latin typeface="Arial" panose="020B0604020202020204" pitchFamily="34" charset="0"/>
                <a:cs typeface="Arial" panose="020B0604020202020204" pitchFamily="34" charset="0"/>
              </a:rPr>
            </a:br>
            <a:endParaRPr lang="en-IN" sz="2800" b="1">
              <a:solidFill>
                <a:schemeClr val="accent1">
                  <a:lumMod val="75000"/>
                </a:schemeClr>
              </a:solidFill>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5259" y="1690688"/>
            <a:ext cx="5478541" cy="3365079"/>
          </a:xfrm>
        </p:spPr>
      </p:pic>
      <p:sp>
        <p:nvSpPr>
          <p:cNvPr id="4" name="Slide Number Placeholder 3"/>
          <p:cNvSpPr>
            <a:spLocks noGrp="1"/>
          </p:cNvSpPr>
          <p:nvPr>
            <p:ph type="sldNum" sz="quarter" idx="12"/>
          </p:nvPr>
        </p:nvSpPr>
        <p:spPr/>
        <p:txBody>
          <a:bodyPr/>
          <a:lstStyle/>
          <a:p>
            <a:fld id="{330EA680-D336-4FF7-8B7A-9848BB0A1C32}" type="slidenum">
              <a:rPr lang="en-US" smtClean="0"/>
              <a:t>36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421" y="1622038"/>
            <a:ext cx="4740116" cy="3433730"/>
          </a:xfrm>
          <a:prstGeom prst="rect">
            <a:avLst/>
          </a:prstGeom>
        </p:spPr>
      </p:pic>
      <p:sp>
        <p:nvSpPr>
          <p:cNvPr id="7" name="Rectangle 6"/>
          <p:cNvSpPr/>
          <p:nvPr/>
        </p:nvSpPr>
        <p:spPr>
          <a:xfrm>
            <a:off x="985421" y="5412238"/>
            <a:ext cx="10014012" cy="923330"/>
          </a:xfrm>
          <a:prstGeom prst="rect">
            <a:avLst/>
          </a:prstGeom>
        </p:spPr>
        <p:txBody>
          <a:bodyPr wrap="square">
            <a:spAutoFit/>
          </a:bodyPr>
          <a:lstStyle/>
          <a:p>
            <a:r>
              <a:rPr lang="en-IN">
                <a:latin typeface="Arial" panose="020B0604020202020204" pitchFamily="34" charset="0"/>
                <a:cs typeface="Arial" panose="020B0604020202020204" pitchFamily="34" charset="0"/>
              </a:rPr>
              <a:t>As per above plot there is seasonality involved.so we will move to SARIMA (Seasonal Auto-Regressive Integrated Moving Average). SARIMA is an updated version of ARIMA model. Based on the concept of seasonal trends.</a:t>
            </a:r>
          </a:p>
        </p:txBody>
      </p:sp>
    </p:spTree>
    <p:extLst>
      <p:ext uri="{BB962C8B-B14F-4D97-AF65-F5344CB8AC3E}">
        <p14:creationId xmlns:p14="http://schemas.microsoft.com/office/powerpoint/2010/main" val="3951551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37</a:t>
            </a:fld>
            <a:endParaRPr lang="en-US"/>
          </a:p>
        </p:txBody>
      </p:sp>
      <p:sp>
        <p:nvSpPr>
          <p:cNvPr id="3" name="Rectangle 2"/>
          <p:cNvSpPr/>
          <p:nvPr/>
        </p:nvSpPr>
        <p:spPr>
          <a:xfrm>
            <a:off x="1029809" y="341336"/>
            <a:ext cx="10129421" cy="646331"/>
          </a:xfrm>
          <a:prstGeom prst="rect">
            <a:avLst/>
          </a:prstGeom>
        </p:spPr>
        <p:txBody>
          <a:bodyPr wrap="square">
            <a:spAutoFit/>
          </a:bodyPr>
          <a:lstStyle/>
          <a:p>
            <a:pPr algn="ctr"/>
            <a:r>
              <a:rPr lang="en-IN" sz="3600" b="1">
                <a:solidFill>
                  <a:schemeClr val="accent1">
                    <a:lumMod val="75000"/>
                  </a:schemeClr>
                </a:solidFill>
                <a:latin typeface="Arial" panose="020B0604020202020204" pitchFamily="34" charset="0"/>
                <a:cs typeface="Arial" panose="020B0604020202020204" pitchFamily="34" charset="0"/>
              </a:rPr>
              <a:t>Forecasting with SARIMA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812" y="1066496"/>
            <a:ext cx="10129420" cy="2582681"/>
          </a:xfrm>
          <a:prstGeom prst="rect">
            <a:avLst/>
          </a:prstGeom>
          <a:ln w="88900" cap="sq" cmpd="thickThin">
            <a:solidFill>
              <a:srgbClr val="000000"/>
            </a:solidFill>
            <a:prstDash val="solid"/>
            <a:miter lim="800000"/>
          </a:ln>
          <a:effectLst>
            <a:innerShdw blurRad="76200">
              <a:srgbClr val="000000"/>
            </a:innerShdw>
          </a:effectLst>
        </p:spPr>
      </p:pic>
      <p:sp>
        <p:nvSpPr>
          <p:cNvPr id="6" name="Rectangle 5"/>
          <p:cNvSpPr/>
          <p:nvPr/>
        </p:nvSpPr>
        <p:spPr>
          <a:xfrm>
            <a:off x="1029810" y="4149856"/>
            <a:ext cx="10129421" cy="646331"/>
          </a:xfrm>
          <a:prstGeom prst="rect">
            <a:avLst/>
          </a:prstGeom>
        </p:spPr>
        <p:txBody>
          <a:bodyPr wrap="square">
            <a:spAutoFit/>
          </a:bodyPr>
          <a:lstStyle/>
          <a:p>
            <a:r>
              <a:rPr lang="en-IN"/>
              <a:t>Import itertools to create Random combination.</a:t>
            </a:r>
          </a:p>
          <a:p>
            <a:r>
              <a:rPr lang="en-US"/>
              <a:t>To find Combination to rub model.</a:t>
            </a:r>
            <a:endParaRPr lang="en-IN"/>
          </a:p>
        </p:txBody>
      </p:sp>
    </p:spTree>
    <p:extLst>
      <p:ext uri="{BB962C8B-B14F-4D97-AF65-F5344CB8AC3E}">
        <p14:creationId xmlns:p14="http://schemas.microsoft.com/office/powerpoint/2010/main" val="1651323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D6BF2-631F-723C-EACE-140255E54405}"/>
              </a:ext>
            </a:extLst>
          </p:cNvPr>
          <p:cNvSpPr>
            <a:spLocks noGrp="1"/>
          </p:cNvSpPr>
          <p:nvPr>
            <p:ph type="title"/>
          </p:nvPr>
        </p:nvSpPr>
        <p:spPr>
          <a:xfrm>
            <a:off x="838200" y="365125"/>
            <a:ext cx="10515600" cy="1009262"/>
          </a:xfrm>
        </p:spPr>
        <p:txBody>
          <a:bodyPr/>
          <a:lstStyle/>
          <a:p>
            <a:r>
              <a:rPr lang="en-US" sz="2800" b="1">
                <a:solidFill>
                  <a:schemeClr val="accent1">
                    <a:lumMod val="75000"/>
                  </a:schemeClr>
                </a:solidFill>
                <a:latin typeface="Arial" panose="020B0604020202020204" pitchFamily="34" charset="0"/>
                <a:cs typeface="Arial" panose="020B0604020202020204" pitchFamily="34" charset="0"/>
              </a:rPr>
              <a:t>Parameter Selection using Grid Search</a:t>
            </a:r>
          </a:p>
        </p:txBody>
      </p:sp>
      <p:sp>
        <p:nvSpPr>
          <p:cNvPr id="3" name="Slide Number Placeholder 2">
            <a:extLst>
              <a:ext uri="{FF2B5EF4-FFF2-40B4-BE49-F238E27FC236}">
                <a16:creationId xmlns:a16="http://schemas.microsoft.com/office/drawing/2014/main" id="{140BA00D-4236-892A-3004-0343E1A0ED01}"/>
              </a:ext>
            </a:extLst>
          </p:cNvPr>
          <p:cNvSpPr>
            <a:spLocks noGrp="1"/>
          </p:cNvSpPr>
          <p:nvPr>
            <p:ph type="sldNum" sz="quarter" idx="12"/>
          </p:nvPr>
        </p:nvSpPr>
        <p:spPr/>
        <p:txBody>
          <a:bodyPr/>
          <a:lstStyle/>
          <a:p>
            <a:fld id="{330EA680-D336-4FF7-8B7A-9848BB0A1C32}" type="slidenum">
              <a:rPr lang="en-US" smtClean="0"/>
              <a:t>38</a:t>
            </a:fld>
            <a:endParaRPr lang="en-US"/>
          </a:p>
        </p:txBody>
      </p:sp>
      <p:pic>
        <p:nvPicPr>
          <p:cNvPr id="4" name="Picture 4" descr="Text&#10;&#10;Description automatically generated">
            <a:extLst>
              <a:ext uri="{FF2B5EF4-FFF2-40B4-BE49-F238E27FC236}">
                <a16:creationId xmlns:a16="http://schemas.microsoft.com/office/drawing/2014/main" id="{FD50EC26-7ABE-6A54-A2EF-10213DD1EE34}"/>
              </a:ext>
            </a:extLst>
          </p:cNvPr>
          <p:cNvPicPr>
            <a:picLocks noChangeAspect="1"/>
          </p:cNvPicPr>
          <p:nvPr/>
        </p:nvPicPr>
        <p:blipFill>
          <a:blip r:embed="rId2"/>
          <a:stretch>
            <a:fillRect/>
          </a:stretch>
        </p:blipFill>
        <p:spPr>
          <a:xfrm>
            <a:off x="310552" y="1182624"/>
            <a:ext cx="11484632" cy="5355395"/>
          </a:xfrm>
          <a:prstGeom prst="rect">
            <a:avLst/>
          </a:prstGeom>
        </p:spPr>
      </p:pic>
    </p:spTree>
    <p:extLst>
      <p:ext uri="{BB962C8B-B14F-4D97-AF65-F5344CB8AC3E}">
        <p14:creationId xmlns:p14="http://schemas.microsoft.com/office/powerpoint/2010/main" val="3125980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6229"/>
          </a:xfrm>
        </p:spPr>
        <p:txBody>
          <a:bodyPr>
            <a:normAutofit/>
          </a:bodyPr>
          <a:lstStyle/>
          <a:p>
            <a:pPr algn="ctr"/>
            <a:r>
              <a:rPr lang="en-IN" sz="3200">
                <a:solidFill>
                  <a:schemeClr val="accent1">
                    <a:lumMod val="75000"/>
                  </a:schemeClr>
                </a:solidFill>
                <a:latin typeface="Arial" panose="020B0604020202020204" pitchFamily="34" charset="0"/>
                <a:cs typeface="Arial" panose="020B0604020202020204" pitchFamily="34" charset="0"/>
              </a:rPr>
              <a:t>Fitting SARIMA Model of ABC Manufacturing for Haryana</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4396" y="1181846"/>
            <a:ext cx="5181600" cy="418146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180513"/>
            <a:ext cx="5395404" cy="418146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Slide Number Placeholder 4"/>
          <p:cNvSpPr>
            <a:spLocks noGrp="1"/>
          </p:cNvSpPr>
          <p:nvPr>
            <p:ph type="sldNum" sz="quarter" idx="12"/>
          </p:nvPr>
        </p:nvSpPr>
        <p:spPr/>
        <p:txBody>
          <a:bodyPr/>
          <a:lstStyle/>
          <a:p>
            <a:fld id="{330EA680-D336-4FF7-8B7A-9848BB0A1C32}" type="slidenum">
              <a:rPr lang="en-US" smtClean="0"/>
              <a:t>39</a:t>
            </a:fld>
            <a:endParaRPr lang="en-US"/>
          </a:p>
        </p:txBody>
      </p:sp>
      <p:sp>
        <p:nvSpPr>
          <p:cNvPr id="3" name="Rectangle 2"/>
          <p:cNvSpPr/>
          <p:nvPr/>
        </p:nvSpPr>
        <p:spPr>
          <a:xfrm>
            <a:off x="624396" y="5615582"/>
            <a:ext cx="10357196" cy="646331"/>
          </a:xfrm>
          <a:prstGeom prst="rect">
            <a:avLst/>
          </a:prstGeom>
        </p:spPr>
        <p:txBody>
          <a:bodyPr wrap="square">
            <a:spAutoFit/>
          </a:bodyPr>
          <a:lstStyle/>
          <a:p>
            <a:r>
              <a:rPr lang="en-US">
                <a:latin typeface="Arial" panose="020B0604020202020204" pitchFamily="34" charset="0"/>
                <a:cs typeface="Arial" panose="020B0604020202020204" pitchFamily="34" charset="0"/>
              </a:rPr>
              <a:t>The Normal Q-Q plot shows that the ordered distribution of residuals follows the distribution similar to normal distribution.</a:t>
            </a:r>
            <a:endParaRPr lang="en-IN"/>
          </a:p>
        </p:txBody>
      </p:sp>
    </p:spTree>
    <p:extLst>
      <p:ext uri="{BB962C8B-B14F-4D97-AF65-F5344CB8AC3E}">
        <p14:creationId xmlns:p14="http://schemas.microsoft.com/office/powerpoint/2010/main" val="403128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93851" y="360458"/>
            <a:ext cx="9863790" cy="707886"/>
          </a:xfrm>
          <a:prstGeom prst="rect">
            <a:avLst/>
          </a:prstGeom>
        </p:spPr>
        <p:txBody>
          <a:bodyPr wrap="square">
            <a:spAutoFit/>
          </a:bodyPr>
          <a:lstStyle/>
          <a:p>
            <a:pPr algn="ctr"/>
            <a:r>
              <a:rPr lang="en-US" sz="4000">
                <a:solidFill>
                  <a:schemeClr val="accent1">
                    <a:lumMod val="75000"/>
                  </a:schemeClr>
                </a:solidFill>
                <a:latin typeface="Arial" panose="020B0604020202020204" pitchFamily="34" charset="0"/>
                <a:cs typeface="Arial" panose="020B0604020202020204" pitchFamily="34" charset="0"/>
              </a:rPr>
              <a:t>TABLE OF CONTENTS</a:t>
            </a:r>
            <a:endParaRPr lang="en-IN" sz="4000">
              <a:solidFill>
                <a:schemeClr val="accent1">
                  <a:lumMod val="75000"/>
                </a:schemeClr>
              </a:solidFill>
              <a:latin typeface="Arial" panose="020B0604020202020204" pitchFamily="34" charset="0"/>
              <a:cs typeface="Arial" panose="020B0604020202020204" pitchFamily="34" charset="0"/>
            </a:endParaRPr>
          </a:p>
        </p:txBody>
      </p:sp>
      <p:sp>
        <p:nvSpPr>
          <p:cNvPr id="4" name="Rectangle 3"/>
          <p:cNvSpPr/>
          <p:nvPr/>
        </p:nvSpPr>
        <p:spPr>
          <a:xfrm>
            <a:off x="1193851" y="1293077"/>
            <a:ext cx="9863790" cy="4524315"/>
          </a:xfrm>
          <a:prstGeom prst="rect">
            <a:avLst/>
          </a:prstGeom>
        </p:spPr>
        <p:txBody>
          <a:bodyPr wrap="square">
            <a:spAutoFit/>
          </a:bodyPr>
          <a:lstStyle/>
          <a:p>
            <a:r>
              <a:rPr lang="en-US">
                <a:latin typeface="Arial" panose="020B0604020202020204" pitchFamily="34" charset="0"/>
                <a:cs typeface="Arial" panose="020B0604020202020204" pitchFamily="34" charset="0"/>
              </a:rPr>
              <a:t>ACKNOWLEDGEMENT</a:t>
            </a:r>
          </a:p>
          <a:p>
            <a:r>
              <a:rPr lang="en-US">
                <a:latin typeface="Arial" panose="020B0604020202020204" pitchFamily="34" charset="0"/>
                <a:cs typeface="Arial" panose="020B0604020202020204" pitchFamily="34" charset="0"/>
              </a:rPr>
              <a:t>TABLE OF CONTENTS</a:t>
            </a:r>
            <a:endParaRPr lang="en-IN">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SUMMARY</a:t>
            </a:r>
          </a:p>
          <a:p>
            <a:pPr marL="342900" indent="-342900">
              <a:buFontTx/>
              <a:buAutoNum type="arabicPeriod"/>
            </a:pPr>
            <a:endParaRPr lang="en-US">
              <a:latin typeface="Arial" panose="020B0604020202020204" pitchFamily="34" charset="0"/>
              <a:cs typeface="Arial" panose="020B0604020202020204" pitchFamily="34" charset="0"/>
            </a:endParaRPr>
          </a:p>
          <a:p>
            <a:pPr marL="342900" indent="-342900">
              <a:buFontTx/>
              <a:buAutoNum type="arabicPeriod"/>
            </a:pPr>
            <a:r>
              <a:rPr lang="en-US">
                <a:latin typeface="Arial" panose="020B0604020202020204" pitchFamily="34" charset="0"/>
                <a:cs typeface="Arial" panose="020B0604020202020204" pitchFamily="34" charset="0"/>
              </a:rPr>
              <a:t>INTRODUCTION 	</a:t>
            </a:r>
          </a:p>
          <a:p>
            <a:pPr marL="342900" indent="-342900">
              <a:buFontTx/>
              <a:buAutoNum type="arabicPeriod"/>
            </a:pPr>
            <a:endParaRPr lang="en-US">
              <a:latin typeface="Arial" panose="020B0604020202020204" pitchFamily="34" charset="0"/>
              <a:cs typeface="Arial" panose="020B0604020202020204" pitchFamily="34" charset="0"/>
            </a:endParaRPr>
          </a:p>
          <a:p>
            <a:pPr marL="342900" indent="-342900">
              <a:buFontTx/>
              <a:buAutoNum type="arabicPeriod"/>
            </a:pPr>
            <a:r>
              <a:rPr lang="en-US">
                <a:latin typeface="Arial" panose="020B0604020202020204" pitchFamily="34" charset="0"/>
                <a:cs typeface="Arial" panose="020B0604020202020204" pitchFamily="34" charset="0"/>
              </a:rPr>
              <a:t>DATA DESCRIPTION AND SOURCE</a:t>
            </a:r>
          </a:p>
          <a:p>
            <a:pPr marL="342900" indent="-342900">
              <a:buFontTx/>
              <a:buAutoNum type="arabicPeriod"/>
            </a:pPr>
            <a:endParaRPr lang="en-IN">
              <a:latin typeface="Arial" panose="020B0604020202020204" pitchFamily="34" charset="0"/>
              <a:cs typeface="Arial" panose="020B0604020202020204" pitchFamily="34" charset="0"/>
            </a:endParaRPr>
          </a:p>
          <a:p>
            <a:pPr marL="342900" indent="-342900">
              <a:buFontTx/>
              <a:buAutoNum type="arabicPeriod"/>
            </a:pPr>
            <a:r>
              <a:rPr lang="en-IN">
                <a:latin typeface="Arial" panose="020B0604020202020204" pitchFamily="34" charset="0"/>
                <a:cs typeface="Arial" panose="020B0604020202020204" pitchFamily="34" charset="0"/>
              </a:rPr>
              <a:t>EXPLORATORY DATA ANALYSIS</a:t>
            </a:r>
          </a:p>
          <a:p>
            <a:pPr marL="342900" indent="-342900">
              <a:buFontTx/>
              <a:buAutoNum type="arabicPeriod"/>
            </a:pPr>
            <a:endParaRPr lang="en-US">
              <a:latin typeface="Arial" panose="020B0604020202020204" pitchFamily="34" charset="0"/>
              <a:cs typeface="Arial" panose="020B0604020202020204" pitchFamily="34" charset="0"/>
            </a:endParaRPr>
          </a:p>
          <a:p>
            <a:pPr marL="342900" indent="-342900">
              <a:buFontTx/>
              <a:buAutoNum type="arabicPeriod"/>
            </a:pPr>
            <a:r>
              <a:rPr lang="en-US">
                <a:latin typeface="Arial" panose="020B0604020202020204" pitchFamily="34" charset="0"/>
                <a:cs typeface="Arial" panose="020B0604020202020204" pitchFamily="34" charset="0"/>
              </a:rPr>
              <a:t>MODEL BUILDING</a:t>
            </a:r>
          </a:p>
          <a:p>
            <a:pPr marL="342900" indent="-342900">
              <a:buFontTx/>
              <a:buAutoNum type="arabicPeriod"/>
            </a:pPr>
            <a:endParaRPr lang="en-US">
              <a:latin typeface="Arial" panose="020B0604020202020204" pitchFamily="34" charset="0"/>
              <a:cs typeface="Arial" panose="020B0604020202020204" pitchFamily="34" charset="0"/>
            </a:endParaRPr>
          </a:p>
          <a:p>
            <a:pPr marL="342900" indent="-342900">
              <a:buFontTx/>
              <a:buAutoNum type="arabicPeriod"/>
            </a:pPr>
            <a:r>
              <a:rPr lang="en-US">
                <a:latin typeface="Arial" panose="020B0604020202020204" pitchFamily="34" charset="0"/>
                <a:cs typeface="Arial" panose="020B0604020202020204" pitchFamily="34" charset="0"/>
              </a:rPr>
              <a:t>ESTIMATED MONETARY IMPACT</a:t>
            </a:r>
          </a:p>
          <a:p>
            <a:pPr marL="342900" indent="-342900">
              <a:buFontTx/>
              <a:buAutoNum type="arabicPeriod"/>
            </a:pPr>
            <a:endParaRPr lang="en-US">
              <a:latin typeface="Arial" panose="020B0604020202020204" pitchFamily="34" charset="0"/>
              <a:cs typeface="Arial" panose="020B0604020202020204" pitchFamily="34" charset="0"/>
            </a:endParaRPr>
          </a:p>
          <a:p>
            <a:pPr marL="342900" indent="-342900">
              <a:buFontTx/>
              <a:buAutoNum type="arabicPeriod"/>
            </a:pPr>
            <a:r>
              <a:rPr lang="en-US">
                <a:latin typeface="Arial" panose="020B0604020202020204" pitchFamily="34" charset="0"/>
                <a:cs typeface="Arial" panose="020B0604020202020204" pitchFamily="34" charset="0"/>
              </a:rPr>
              <a:t>CONCLUSION</a:t>
            </a:r>
            <a:r>
              <a:rPr lang="en-US">
                <a:solidFill>
                  <a:schemeClr val="accent1">
                    <a:lumMod val="75000"/>
                  </a:schemeClr>
                </a:solidFill>
                <a:latin typeface="Arial" panose="020B0604020202020204" pitchFamily="34" charset="0"/>
                <a:cs typeface="Arial" panose="020B0604020202020204" pitchFamily="34" charset="0"/>
              </a:rPr>
              <a:t> </a:t>
            </a:r>
            <a:endParaRPr lang="en-US">
              <a:solidFill>
                <a:schemeClr val="accent1"/>
              </a:solidFill>
            </a:endParaRPr>
          </a:p>
          <a:p>
            <a:endParaRPr lang="en-US">
              <a:solidFill>
                <a:schemeClr val="accent1"/>
              </a:solidFill>
            </a:endParaRPr>
          </a:p>
        </p:txBody>
      </p:sp>
      <p:sp>
        <p:nvSpPr>
          <p:cNvPr id="2" name="Slide Number Placeholder 1"/>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2202154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250010" cy="1325563"/>
          </a:xfrm>
        </p:spPr>
        <p:txBody>
          <a:bodyPr>
            <a:noAutofit/>
          </a:bodyPr>
          <a:lstStyle/>
          <a:p>
            <a:pPr algn="ctr"/>
            <a:r>
              <a:rPr lang="en-IN" sz="2800">
                <a:solidFill>
                  <a:schemeClr val="accent1">
                    <a:lumMod val="75000"/>
                  </a:schemeClr>
                </a:solidFill>
                <a:latin typeface="Arial" panose="020B0604020202020204" pitchFamily="34" charset="0"/>
                <a:cs typeface="Arial" panose="020B0604020202020204" pitchFamily="34" charset="0"/>
              </a:rPr>
              <a:t>Fitting SARIMA Model of ABC Manufacturing for Uttar Pradesh</a:t>
            </a:r>
            <a:endParaRPr lang="en-IN" sz="2800">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95167"/>
            <a:ext cx="10250010" cy="4128940"/>
          </a:xfrm>
          <a:prstGeom prst="rect">
            <a:avLst/>
          </a:prstGeom>
          <a:ln w="88900" cap="sq" cmpd="thickThin">
            <a:solidFill>
              <a:srgbClr val="000000"/>
            </a:solidFill>
            <a:prstDash val="solid"/>
            <a:miter lim="800000"/>
          </a:ln>
          <a:effectLst>
            <a:innerShdw blurRad="76200">
              <a:srgbClr val="000000"/>
            </a:innerShdw>
          </a:effectLst>
        </p:spPr>
      </p:pic>
      <p:sp>
        <p:nvSpPr>
          <p:cNvPr id="4" name="Slide Number Placeholder 3"/>
          <p:cNvSpPr>
            <a:spLocks noGrp="1"/>
          </p:cNvSpPr>
          <p:nvPr>
            <p:ph type="sldNum" sz="quarter" idx="12"/>
          </p:nvPr>
        </p:nvSpPr>
        <p:spPr/>
        <p:txBody>
          <a:bodyPr/>
          <a:lstStyle/>
          <a:p>
            <a:fld id="{330EA680-D336-4FF7-8B7A-9848BB0A1C32}" type="slidenum">
              <a:rPr lang="en-US" smtClean="0"/>
              <a:t>40</a:t>
            </a:fld>
            <a:endParaRPr lang="en-US"/>
          </a:p>
        </p:txBody>
      </p:sp>
      <p:sp>
        <p:nvSpPr>
          <p:cNvPr id="3" name="Rectangle 2"/>
          <p:cNvSpPr/>
          <p:nvPr/>
        </p:nvSpPr>
        <p:spPr>
          <a:xfrm>
            <a:off x="838200" y="5682680"/>
            <a:ext cx="10250010" cy="646331"/>
          </a:xfrm>
          <a:prstGeom prst="rect">
            <a:avLst/>
          </a:prstGeom>
        </p:spPr>
        <p:txBody>
          <a:bodyPr wrap="square">
            <a:spAutoFit/>
          </a:bodyPr>
          <a:lstStyle/>
          <a:p>
            <a:r>
              <a:rPr lang="en-US">
                <a:latin typeface="Arial" panose="020B0604020202020204" pitchFamily="34" charset="0"/>
                <a:cs typeface="Arial" panose="020B0604020202020204" pitchFamily="34" charset="0"/>
              </a:rPr>
              <a:t>The Normal Q-Q plot shows that the ordered distribution of residuals follows the distribution similar to normal distribution.</a:t>
            </a:r>
            <a:endParaRPr lang="en-IN"/>
          </a:p>
        </p:txBody>
      </p:sp>
    </p:spTree>
    <p:extLst>
      <p:ext uri="{BB962C8B-B14F-4D97-AF65-F5344CB8AC3E}">
        <p14:creationId xmlns:p14="http://schemas.microsoft.com/office/powerpoint/2010/main" val="1319319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1107"/>
          </a:xfrm>
        </p:spPr>
        <p:txBody>
          <a:bodyPr>
            <a:normAutofit/>
          </a:bodyPr>
          <a:lstStyle/>
          <a:p>
            <a:pPr algn="ctr"/>
            <a:r>
              <a:rPr lang="en-IN" sz="2800">
                <a:solidFill>
                  <a:schemeClr val="accent1">
                    <a:lumMod val="75000"/>
                  </a:schemeClr>
                </a:solidFill>
                <a:latin typeface="Arial" panose="020B0604020202020204" pitchFamily="34" charset="0"/>
                <a:cs typeface="Arial" panose="020B0604020202020204" pitchFamily="34" charset="0"/>
              </a:rPr>
              <a:t>Fitting SARIMA Model of ABC Manufacturing for Punjab</a:t>
            </a:r>
            <a:endParaRPr lang="en-IN" sz="2800"/>
          </a:p>
        </p:txBody>
      </p:sp>
      <p:sp>
        <p:nvSpPr>
          <p:cNvPr id="4" name="Slide Number Placeholder 3"/>
          <p:cNvSpPr>
            <a:spLocks noGrp="1"/>
          </p:cNvSpPr>
          <p:nvPr>
            <p:ph type="sldNum" sz="quarter" idx="12"/>
          </p:nvPr>
        </p:nvSpPr>
        <p:spPr/>
        <p:txBody>
          <a:bodyPr/>
          <a:lstStyle/>
          <a:p>
            <a:fld id="{330EA680-D336-4FF7-8B7A-9848BB0A1C32}" type="slidenum">
              <a:rPr lang="en-US" smtClean="0"/>
              <a:t>41</a:t>
            </a:fld>
            <a:endParaRPr lang="en-US"/>
          </a:p>
        </p:txBody>
      </p:sp>
      <p:sp>
        <p:nvSpPr>
          <p:cNvPr id="5" name="Rectangle 4"/>
          <p:cNvSpPr/>
          <p:nvPr/>
        </p:nvSpPr>
        <p:spPr>
          <a:xfrm>
            <a:off x="838200" y="5944222"/>
            <a:ext cx="10515600" cy="646331"/>
          </a:xfrm>
          <a:prstGeom prst="rect">
            <a:avLst/>
          </a:prstGeom>
        </p:spPr>
        <p:txBody>
          <a:bodyPr wrap="square">
            <a:spAutoFit/>
          </a:bodyPr>
          <a:lstStyle/>
          <a:p>
            <a:r>
              <a:rPr lang="en-US">
                <a:latin typeface="Arial" panose="020B0604020202020204" pitchFamily="34" charset="0"/>
                <a:cs typeface="Arial" panose="020B0604020202020204" pitchFamily="34" charset="0"/>
              </a:rPr>
              <a:t>The Normal Q-Q plot shows that the ordered distribution of residuals follows the distribution similar to normal distribution.</a:t>
            </a:r>
            <a:endParaRPr lang="en-IN"/>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779" y="2356338"/>
            <a:ext cx="10515600" cy="3527404"/>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522" y="1234594"/>
            <a:ext cx="10414113" cy="1061264"/>
          </a:xfrm>
          <a:prstGeom prst="rect">
            <a:avLst/>
          </a:prstGeom>
        </p:spPr>
      </p:pic>
    </p:spTree>
    <p:extLst>
      <p:ext uri="{BB962C8B-B14F-4D97-AF65-F5344CB8AC3E}">
        <p14:creationId xmlns:p14="http://schemas.microsoft.com/office/powerpoint/2010/main" val="4277724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b="1">
                <a:solidFill>
                  <a:schemeClr val="accent1">
                    <a:lumMod val="75000"/>
                  </a:schemeClr>
                </a:solidFill>
                <a:latin typeface="Arial"/>
                <a:cs typeface="Arial"/>
              </a:rPr>
              <a:t>Fitting SARIMA Model of ABC Manufacturing for Uttarakhand</a:t>
            </a:r>
            <a:endParaRPr lang="en-IN" sz="2800" b="1">
              <a:solidFill>
                <a:schemeClr val="accent1">
                  <a:lumMod val="75000"/>
                </a:schemeClr>
              </a:solidFill>
            </a:endParaRPr>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38197" y="2683339"/>
            <a:ext cx="10345615" cy="2605068"/>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8198" y="1690688"/>
            <a:ext cx="10345615" cy="912634"/>
          </a:xfrm>
        </p:spPr>
      </p:pic>
      <p:sp>
        <p:nvSpPr>
          <p:cNvPr id="5" name="Slide Number Placeholder 4"/>
          <p:cNvSpPr>
            <a:spLocks noGrp="1"/>
          </p:cNvSpPr>
          <p:nvPr>
            <p:ph type="sldNum" sz="quarter" idx="12"/>
          </p:nvPr>
        </p:nvSpPr>
        <p:spPr/>
        <p:txBody>
          <a:bodyPr/>
          <a:lstStyle/>
          <a:p>
            <a:fld id="{330EA680-D336-4FF7-8B7A-9848BB0A1C32}" type="slidenum">
              <a:rPr lang="en-US" smtClean="0"/>
              <a:t>42</a:t>
            </a:fld>
            <a:endParaRPr lang="en-US"/>
          </a:p>
        </p:txBody>
      </p:sp>
      <p:sp>
        <p:nvSpPr>
          <p:cNvPr id="8" name="Rectangle 7"/>
          <p:cNvSpPr/>
          <p:nvPr/>
        </p:nvSpPr>
        <p:spPr>
          <a:xfrm>
            <a:off x="838198" y="5368424"/>
            <a:ext cx="10345614" cy="646331"/>
          </a:xfrm>
          <a:prstGeom prst="rect">
            <a:avLst/>
          </a:prstGeom>
        </p:spPr>
        <p:txBody>
          <a:bodyPr wrap="square">
            <a:spAutoFit/>
          </a:bodyPr>
          <a:lstStyle/>
          <a:p>
            <a:r>
              <a:rPr lang="en-US">
                <a:latin typeface="Arial" panose="020B0604020202020204" pitchFamily="34" charset="0"/>
                <a:cs typeface="Arial" panose="020B0604020202020204" pitchFamily="34" charset="0"/>
              </a:rPr>
              <a:t>The Normal Q-Q plot shows that the ordered distribution of residuals follows the distribution similar to normal distribution.</a:t>
            </a:r>
            <a:endParaRPr lang="en-IN"/>
          </a:p>
        </p:txBody>
      </p:sp>
    </p:spTree>
    <p:extLst>
      <p:ext uri="{BB962C8B-B14F-4D97-AF65-F5344CB8AC3E}">
        <p14:creationId xmlns:p14="http://schemas.microsoft.com/office/powerpoint/2010/main" val="1783134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9421"/>
          </a:xfrm>
        </p:spPr>
        <p:txBody>
          <a:bodyPr>
            <a:normAutofit fontScale="90000"/>
          </a:bodyPr>
          <a:lstStyle/>
          <a:p>
            <a:pPr algn="ctr"/>
            <a:r>
              <a:rPr lang="en-IN" sz="2800" b="1">
                <a:solidFill>
                  <a:schemeClr val="accent1">
                    <a:lumMod val="75000"/>
                  </a:schemeClr>
                </a:solidFill>
                <a:latin typeface="Arial" panose="020B0604020202020204" pitchFamily="34" charset="0"/>
                <a:cs typeface="Arial" panose="020B0604020202020204" pitchFamily="34" charset="0"/>
              </a:rPr>
              <a:t>Fitting SARIMA Model of ABC Manufacturing for Himachal Pradesh</a:t>
            </a:r>
            <a:endParaRPr lang="en-IN" sz="2800"/>
          </a:p>
        </p:txBody>
      </p:sp>
      <p:sp>
        <p:nvSpPr>
          <p:cNvPr id="5" name="Slide Number Placeholder 4"/>
          <p:cNvSpPr>
            <a:spLocks noGrp="1"/>
          </p:cNvSpPr>
          <p:nvPr>
            <p:ph type="sldNum" sz="quarter" idx="12"/>
          </p:nvPr>
        </p:nvSpPr>
        <p:spPr/>
        <p:txBody>
          <a:bodyPr/>
          <a:lstStyle/>
          <a:p>
            <a:fld id="{330EA680-D336-4FF7-8B7A-9848BB0A1C32}" type="slidenum">
              <a:rPr lang="en-US" smtClean="0"/>
              <a:t>43</a:t>
            </a:fld>
            <a:endParaRPr lang="en-US"/>
          </a:p>
        </p:txBody>
      </p:sp>
      <p:sp>
        <p:nvSpPr>
          <p:cNvPr id="8" name="Rectangle 7"/>
          <p:cNvSpPr/>
          <p:nvPr/>
        </p:nvSpPr>
        <p:spPr>
          <a:xfrm>
            <a:off x="1383320" y="5716558"/>
            <a:ext cx="9768256" cy="646331"/>
          </a:xfrm>
          <a:prstGeom prst="rect">
            <a:avLst/>
          </a:prstGeom>
        </p:spPr>
        <p:txBody>
          <a:bodyPr wrap="square">
            <a:spAutoFit/>
          </a:bodyPr>
          <a:lstStyle/>
          <a:p>
            <a:r>
              <a:rPr lang="en-US">
                <a:latin typeface="Arial" panose="020B0604020202020204" pitchFamily="34" charset="0"/>
                <a:cs typeface="Arial" panose="020B0604020202020204" pitchFamily="34" charset="0"/>
              </a:rPr>
              <a:t>The Normal Q-Q plot shows that the ordered distribution of residuals follows the distribution similar to normal distribution.</a:t>
            </a:r>
            <a:endParaRPr lang="en-IN"/>
          </a:p>
        </p:txBody>
      </p:sp>
      <p:pic>
        <p:nvPicPr>
          <p:cNvPr id="10" name="Content Placeholder 9"/>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110760" y="2402065"/>
            <a:ext cx="10040815" cy="2484767"/>
          </a:xfrm>
        </p:spPr>
      </p:pic>
      <p:pic>
        <p:nvPicPr>
          <p:cNvPr id="12" name="Content Placeholder 1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383320" y="1138672"/>
            <a:ext cx="9970480" cy="961474"/>
          </a:xfrm>
        </p:spPr>
      </p:pic>
    </p:spTree>
    <p:extLst>
      <p:ext uri="{BB962C8B-B14F-4D97-AF65-F5344CB8AC3E}">
        <p14:creationId xmlns:p14="http://schemas.microsoft.com/office/powerpoint/2010/main" val="578670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015267"/>
          </a:xfrm>
        </p:spPr>
        <p:txBody>
          <a:bodyPr>
            <a:normAutofit/>
          </a:bodyPr>
          <a:lstStyle/>
          <a:p>
            <a:pPr algn="ctr"/>
            <a:r>
              <a:rPr lang="en-US" sz="3600" b="1">
                <a:solidFill>
                  <a:schemeClr val="accent1">
                    <a:lumMod val="75000"/>
                  </a:schemeClr>
                </a:solidFill>
                <a:latin typeface="Arial" panose="020B0604020202020204" pitchFamily="34" charset="0"/>
                <a:cs typeface="Arial" panose="020B0604020202020204" pitchFamily="34" charset="0"/>
              </a:rPr>
              <a:t>Checking The Accuracy Of Our Forecasts</a:t>
            </a:r>
            <a:endParaRPr lang="en-IN" sz="3600"/>
          </a:p>
        </p:txBody>
      </p:sp>
      <p:sp>
        <p:nvSpPr>
          <p:cNvPr id="3" name="Text Placeholder 2"/>
          <p:cNvSpPr>
            <a:spLocks noGrp="1"/>
          </p:cNvSpPr>
          <p:nvPr>
            <p:ph type="body" idx="1"/>
          </p:nvPr>
        </p:nvSpPr>
        <p:spPr>
          <a:xfrm>
            <a:off x="839788" y="1625613"/>
            <a:ext cx="5157787" cy="823912"/>
          </a:xfrm>
        </p:spPr>
        <p:txBody>
          <a:bodyPr/>
          <a:lstStyle/>
          <a:p>
            <a:r>
              <a:rPr lang="en-US"/>
              <a:t>For Haryana	</a:t>
            </a:r>
            <a:endParaRPr lang="en-IN"/>
          </a:p>
        </p:txBody>
      </p:sp>
      <p:sp>
        <p:nvSpPr>
          <p:cNvPr id="5" name="Text Placeholder 4"/>
          <p:cNvSpPr>
            <a:spLocks noGrp="1"/>
          </p:cNvSpPr>
          <p:nvPr>
            <p:ph type="body" sz="quarter" idx="3"/>
          </p:nvPr>
        </p:nvSpPr>
        <p:spPr/>
        <p:txBody>
          <a:bodyPr/>
          <a:lstStyle/>
          <a:p>
            <a:r>
              <a:rPr lang="en-US"/>
              <a:t>For Uttar Pradesh</a:t>
            </a:r>
            <a:endParaRPr lang="en-IN"/>
          </a:p>
        </p:txBody>
      </p:sp>
      <p:sp>
        <p:nvSpPr>
          <p:cNvPr id="7" name="Slide Number Placeholder 6"/>
          <p:cNvSpPr>
            <a:spLocks noGrp="1"/>
          </p:cNvSpPr>
          <p:nvPr>
            <p:ph type="sldNum" sz="quarter" idx="12"/>
          </p:nvPr>
        </p:nvSpPr>
        <p:spPr/>
        <p:txBody>
          <a:bodyPr/>
          <a:lstStyle/>
          <a:p>
            <a:fld id="{330EA680-D336-4FF7-8B7A-9848BB0A1C32}" type="slidenum">
              <a:rPr lang="en-US" smtClean="0"/>
              <a:t>44</a:t>
            </a:fld>
            <a:endParaRPr lang="en-US"/>
          </a:p>
        </p:txBody>
      </p:sp>
      <p:pic>
        <p:nvPicPr>
          <p:cNvPr id="12" name="Content Placeholder 1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5680" y="2449526"/>
            <a:ext cx="5157787" cy="3851275"/>
          </a:xfrm>
        </p:spPr>
      </p:pic>
      <p:pic>
        <p:nvPicPr>
          <p:cNvPr id="13" name="Content Placeholder 12"/>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997575" y="2449526"/>
            <a:ext cx="5183188" cy="3906823"/>
          </a:xfrm>
        </p:spPr>
      </p:pic>
    </p:spTree>
    <p:extLst>
      <p:ext uri="{BB962C8B-B14F-4D97-AF65-F5344CB8AC3E}">
        <p14:creationId xmlns:p14="http://schemas.microsoft.com/office/powerpoint/2010/main" val="988531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a:solidFill>
                  <a:schemeClr val="accent1">
                    <a:lumMod val="75000"/>
                  </a:schemeClr>
                </a:solidFill>
                <a:latin typeface="Arial" panose="020B0604020202020204" pitchFamily="34" charset="0"/>
                <a:cs typeface="Arial" panose="020B0604020202020204" pitchFamily="34" charset="0"/>
              </a:rPr>
              <a:t>Checking The Accuracy Of Our Forecasts</a:t>
            </a:r>
            <a:endParaRPr lang="en-IN" sz="4000"/>
          </a:p>
        </p:txBody>
      </p:sp>
      <p:sp>
        <p:nvSpPr>
          <p:cNvPr id="3" name="Text Placeholder 2"/>
          <p:cNvSpPr>
            <a:spLocks noGrp="1"/>
          </p:cNvSpPr>
          <p:nvPr>
            <p:ph type="body" idx="1"/>
          </p:nvPr>
        </p:nvSpPr>
        <p:spPr/>
        <p:txBody>
          <a:bodyPr/>
          <a:lstStyle/>
          <a:p>
            <a:r>
              <a:rPr lang="en-US"/>
              <a:t>For Punjab </a:t>
            </a:r>
            <a:endParaRPr lang="en-IN"/>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3073" y="2505075"/>
            <a:ext cx="5157787" cy="3851275"/>
          </a:xfrm>
        </p:spPr>
      </p:pic>
      <p:sp>
        <p:nvSpPr>
          <p:cNvPr id="5" name="Text Placeholder 4"/>
          <p:cNvSpPr>
            <a:spLocks noGrp="1"/>
          </p:cNvSpPr>
          <p:nvPr>
            <p:ph type="body" sz="quarter" idx="3"/>
          </p:nvPr>
        </p:nvSpPr>
        <p:spPr/>
        <p:txBody>
          <a:bodyPr/>
          <a:lstStyle/>
          <a:p>
            <a:r>
              <a:rPr lang="en-US"/>
              <a:t>For UttarKhand</a:t>
            </a:r>
            <a:endParaRPr lang="en-IN"/>
          </a:p>
        </p:txBody>
      </p:sp>
      <p:pic>
        <p:nvPicPr>
          <p:cNvPr id="9" name="Content Placeholder 8"/>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526628"/>
            <a:ext cx="5183188" cy="3829722"/>
          </a:xfrm>
        </p:spPr>
      </p:pic>
      <p:sp>
        <p:nvSpPr>
          <p:cNvPr id="7" name="Slide Number Placeholder 6"/>
          <p:cNvSpPr>
            <a:spLocks noGrp="1"/>
          </p:cNvSpPr>
          <p:nvPr>
            <p:ph type="sldNum" sz="quarter" idx="12"/>
          </p:nvPr>
        </p:nvSpPr>
        <p:spPr/>
        <p:txBody>
          <a:bodyPr/>
          <a:lstStyle/>
          <a:p>
            <a:fld id="{330EA680-D336-4FF7-8B7A-9848BB0A1C32}" type="slidenum">
              <a:rPr lang="en-US" smtClean="0"/>
              <a:t>45</a:t>
            </a:fld>
            <a:endParaRPr lang="en-US"/>
          </a:p>
        </p:txBody>
      </p:sp>
    </p:spTree>
    <p:extLst>
      <p:ext uri="{BB962C8B-B14F-4D97-AF65-F5344CB8AC3E}">
        <p14:creationId xmlns:p14="http://schemas.microsoft.com/office/powerpoint/2010/main" val="31821231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a:solidFill>
                  <a:schemeClr val="accent1">
                    <a:lumMod val="75000"/>
                  </a:schemeClr>
                </a:solidFill>
                <a:latin typeface="Arial"/>
                <a:cs typeface="Arial"/>
              </a:rPr>
              <a:t>Checking The Accuracy Of Our Forecasts</a:t>
            </a:r>
            <a:r>
              <a:rPr lang="en-US" sz="4000" b="1">
                <a:latin typeface="Arial"/>
                <a:cs typeface="Arial"/>
              </a:rPr>
              <a:t/>
            </a:r>
            <a:br>
              <a:rPr lang="en-US" sz="4000" b="1">
                <a:latin typeface="Arial"/>
                <a:cs typeface="Arial"/>
              </a:rPr>
            </a:br>
            <a:r>
              <a:rPr lang="en-US" sz="4000" b="1">
                <a:latin typeface="Arial"/>
                <a:cs typeface="Arial"/>
              </a:rPr>
              <a:t/>
            </a:r>
            <a:br>
              <a:rPr lang="en-US" sz="4000" b="1">
                <a:latin typeface="Arial"/>
                <a:cs typeface="Arial"/>
              </a:rPr>
            </a:br>
            <a:r>
              <a:rPr lang="en-US" sz="1600" b="1">
                <a:solidFill>
                  <a:srgbClr val="000000"/>
                </a:solidFill>
                <a:latin typeface="Arial"/>
                <a:cs typeface="Arial"/>
              </a:rPr>
              <a:t>Himachal</a:t>
            </a:r>
            <a:r>
              <a:rPr lang="en-US" sz="1600" b="1">
                <a:latin typeface="Arial"/>
                <a:cs typeface="Arial"/>
              </a:rPr>
              <a:t> Pradesh</a:t>
            </a:r>
            <a:br>
              <a:rPr lang="en-US" sz="1600" b="1">
                <a:latin typeface="Arial"/>
                <a:cs typeface="Arial"/>
              </a:rPr>
            </a:br>
            <a:endParaRPr lang="en-IN" sz="4000">
              <a:ea typeface="Calibri Light" panose="020F0302020204030204"/>
              <a:cs typeface="Calibri Light" panose="020F0302020204030204"/>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82933"/>
            <a:ext cx="10515600" cy="3441700"/>
          </a:xfrm>
        </p:spPr>
      </p:pic>
      <p:sp>
        <p:nvSpPr>
          <p:cNvPr id="4" name="Slide Number Placeholder 3"/>
          <p:cNvSpPr>
            <a:spLocks noGrp="1"/>
          </p:cNvSpPr>
          <p:nvPr>
            <p:ph type="sldNum" sz="quarter" idx="12"/>
          </p:nvPr>
        </p:nvSpPr>
        <p:spPr/>
        <p:txBody>
          <a:bodyPr/>
          <a:lstStyle/>
          <a:p>
            <a:fld id="{330EA680-D336-4FF7-8B7A-9848BB0A1C32}" type="slidenum">
              <a:rPr lang="en-US" smtClean="0"/>
              <a:t>46</a:t>
            </a:fld>
            <a:endParaRPr lang="en-US"/>
          </a:p>
        </p:txBody>
      </p:sp>
      <p:sp>
        <p:nvSpPr>
          <p:cNvPr id="6" name="Rectangle 5"/>
          <p:cNvSpPr/>
          <p:nvPr/>
        </p:nvSpPr>
        <p:spPr>
          <a:xfrm>
            <a:off x="838200" y="5435796"/>
            <a:ext cx="10515600" cy="646331"/>
          </a:xfrm>
          <a:prstGeom prst="rect">
            <a:avLst/>
          </a:prstGeom>
        </p:spPr>
        <p:txBody>
          <a:bodyPr wrap="square">
            <a:spAutoFit/>
          </a:bodyPr>
          <a:lstStyle/>
          <a:p>
            <a:r>
              <a:rPr lang="en-US">
                <a:solidFill>
                  <a:srgbClr val="000000"/>
                </a:solidFill>
                <a:latin typeface="Helvetica Neue"/>
              </a:rPr>
              <a:t>As per the observation, we got minimal error and found seasonality in data .we can go ahead with SARIMA model.</a:t>
            </a:r>
            <a:endParaRPr lang="en-IN"/>
          </a:p>
        </p:txBody>
      </p:sp>
    </p:spTree>
    <p:extLst>
      <p:ext uri="{BB962C8B-B14F-4D97-AF65-F5344CB8AC3E}">
        <p14:creationId xmlns:p14="http://schemas.microsoft.com/office/powerpoint/2010/main" val="3443493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6329"/>
          </a:xfrm>
        </p:spPr>
        <p:txBody>
          <a:bodyPr>
            <a:normAutofit/>
          </a:bodyPr>
          <a:lstStyle/>
          <a:p>
            <a:pPr algn="ctr"/>
            <a:r>
              <a:rPr lang="en-IN" sz="4000" b="1">
                <a:solidFill>
                  <a:schemeClr val="accent1">
                    <a:lumMod val="75000"/>
                  </a:schemeClr>
                </a:solidFill>
                <a:latin typeface="Arial" panose="020B0604020202020204" pitchFamily="34" charset="0"/>
                <a:cs typeface="Arial" panose="020B0604020202020204" pitchFamily="34" charset="0"/>
              </a:rPr>
              <a:t>Forecast for 2018</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8153" y="1969403"/>
            <a:ext cx="10245647" cy="3761004"/>
          </a:xfrm>
        </p:spPr>
      </p:pic>
      <p:sp>
        <p:nvSpPr>
          <p:cNvPr id="4" name="Slide Number Placeholder 3"/>
          <p:cNvSpPr>
            <a:spLocks noGrp="1"/>
          </p:cNvSpPr>
          <p:nvPr>
            <p:ph type="sldNum" sz="quarter" idx="12"/>
          </p:nvPr>
        </p:nvSpPr>
        <p:spPr/>
        <p:txBody>
          <a:bodyPr/>
          <a:lstStyle/>
          <a:p>
            <a:fld id="{330EA680-D336-4FF7-8B7A-9848BB0A1C32}" type="slidenum">
              <a:rPr lang="en-US" smtClean="0"/>
              <a:t>47</a:t>
            </a:fld>
            <a:endParaRPr lang="en-US"/>
          </a:p>
        </p:txBody>
      </p:sp>
      <p:sp>
        <p:nvSpPr>
          <p:cNvPr id="5" name="Rectangle 4"/>
          <p:cNvSpPr/>
          <p:nvPr/>
        </p:nvSpPr>
        <p:spPr>
          <a:xfrm>
            <a:off x="1108152" y="1184573"/>
            <a:ext cx="10245648" cy="646331"/>
          </a:xfrm>
          <a:prstGeom prst="rect">
            <a:avLst/>
          </a:prstGeom>
        </p:spPr>
        <p:txBody>
          <a:bodyPr wrap="square">
            <a:spAutoFit/>
          </a:bodyPr>
          <a:lstStyle/>
          <a:p>
            <a:r>
              <a:rPr lang="en-IN">
                <a:latin typeface="Arial" panose="020B0604020202020204" pitchFamily="34" charset="0"/>
                <a:cs typeface="Arial" panose="020B0604020202020204" pitchFamily="34" charset="0"/>
              </a:rPr>
              <a:t>The model will now be fed with the input and output data, this is the final step and now our model will be able to predict sales data.</a:t>
            </a:r>
          </a:p>
        </p:txBody>
      </p:sp>
      <p:sp>
        <p:nvSpPr>
          <p:cNvPr id="7" name="Rectangle 6"/>
          <p:cNvSpPr/>
          <p:nvPr/>
        </p:nvSpPr>
        <p:spPr>
          <a:xfrm>
            <a:off x="1108152" y="5882999"/>
            <a:ext cx="10245648" cy="369332"/>
          </a:xfrm>
          <a:prstGeom prst="rect">
            <a:avLst/>
          </a:prstGeom>
        </p:spPr>
        <p:txBody>
          <a:bodyPr wrap="square">
            <a:spAutoFit/>
          </a:bodyPr>
          <a:lstStyle/>
          <a:p>
            <a:pPr algn="ctr"/>
            <a:r>
              <a:rPr lang="en-US">
                <a:solidFill>
                  <a:srgbClr val="000000"/>
                </a:solidFill>
                <a:latin typeface="Arial" panose="020B0604020202020204" pitchFamily="34" charset="0"/>
                <a:cs typeface="Arial" panose="020B0604020202020204" pitchFamily="34" charset="0"/>
              </a:rPr>
              <a:t>As per forecasted data there will be a 19% sales growth in </a:t>
            </a:r>
            <a:r>
              <a:rPr lang="en-US" b="1">
                <a:solidFill>
                  <a:srgbClr val="000000"/>
                </a:solidFill>
                <a:latin typeface="Arial" panose="020B0604020202020204" pitchFamily="34" charset="0"/>
                <a:cs typeface="Arial" panose="020B0604020202020204" pitchFamily="34" charset="0"/>
              </a:rPr>
              <a:t>HARYANA</a:t>
            </a:r>
            <a:r>
              <a:rPr lang="en-US">
                <a:solidFill>
                  <a:srgbClr val="000000"/>
                </a:solidFill>
                <a:latin typeface="Arial" panose="020B0604020202020204" pitchFamily="34" charset="0"/>
                <a:cs typeface="Arial" panose="020B0604020202020204" pitchFamily="34" charset="0"/>
              </a:rPr>
              <a:t> in year 2018</a:t>
            </a:r>
            <a:endParaRPr lang="en-US" i="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9355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7215" y="365126"/>
            <a:ext cx="9277570" cy="445579"/>
          </a:xfrm>
        </p:spPr>
        <p:txBody>
          <a:bodyPr>
            <a:normAutofit fontScale="90000"/>
          </a:bodyPr>
          <a:lstStyle/>
          <a:p>
            <a:pPr algn="ctr"/>
            <a:r>
              <a:rPr lang="en-IN" sz="4000" b="1">
                <a:solidFill>
                  <a:schemeClr val="accent1">
                    <a:lumMod val="75000"/>
                  </a:schemeClr>
                </a:solidFill>
                <a:latin typeface="Arial" panose="020B0604020202020204" pitchFamily="34" charset="0"/>
                <a:cs typeface="Arial" panose="020B0604020202020204" pitchFamily="34" charset="0"/>
              </a:rPr>
              <a:t>Forecast for 2018</a:t>
            </a:r>
            <a:endParaRPr lang="en-IN" sz="400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7215" y="1369154"/>
            <a:ext cx="9277568" cy="4351338"/>
          </a:xfrm>
        </p:spPr>
      </p:pic>
      <p:sp>
        <p:nvSpPr>
          <p:cNvPr id="4" name="Slide Number Placeholder 3"/>
          <p:cNvSpPr>
            <a:spLocks noGrp="1"/>
          </p:cNvSpPr>
          <p:nvPr>
            <p:ph type="sldNum" sz="quarter" idx="12"/>
          </p:nvPr>
        </p:nvSpPr>
        <p:spPr/>
        <p:txBody>
          <a:bodyPr/>
          <a:lstStyle/>
          <a:p>
            <a:fld id="{330EA680-D336-4FF7-8B7A-9848BB0A1C32}" type="slidenum">
              <a:rPr lang="en-US" smtClean="0"/>
              <a:t>48</a:t>
            </a:fld>
            <a:endParaRPr lang="en-US"/>
          </a:p>
        </p:txBody>
      </p:sp>
      <p:sp>
        <p:nvSpPr>
          <p:cNvPr id="6" name="Rectangle 5"/>
          <p:cNvSpPr/>
          <p:nvPr/>
        </p:nvSpPr>
        <p:spPr>
          <a:xfrm>
            <a:off x="1457215" y="905263"/>
            <a:ext cx="9480415" cy="369332"/>
          </a:xfrm>
          <a:prstGeom prst="rect">
            <a:avLst/>
          </a:prstGeom>
        </p:spPr>
        <p:txBody>
          <a:bodyPr wrap="square">
            <a:spAutoFit/>
          </a:bodyPr>
          <a:lstStyle/>
          <a:p>
            <a:r>
              <a:rPr lang="en-US">
                <a:solidFill>
                  <a:srgbClr val="000000"/>
                </a:solidFill>
                <a:latin typeface="Arial" panose="020B0604020202020204" pitchFamily="34" charset="0"/>
                <a:cs typeface="Arial" panose="020B0604020202020204" pitchFamily="34" charset="0"/>
              </a:rPr>
              <a:t>As per forecasted data there will be a 26% sales growth in </a:t>
            </a:r>
            <a:r>
              <a:rPr lang="en-US" b="1">
                <a:solidFill>
                  <a:srgbClr val="000000"/>
                </a:solidFill>
                <a:latin typeface="Arial" panose="020B0604020202020204" pitchFamily="34" charset="0"/>
                <a:cs typeface="Arial" panose="020B0604020202020204" pitchFamily="34" charset="0"/>
              </a:rPr>
              <a:t>UTTAR PRADESH</a:t>
            </a:r>
            <a:r>
              <a:rPr lang="en-US">
                <a:solidFill>
                  <a:srgbClr val="000000"/>
                </a:solidFill>
                <a:latin typeface="Arial" panose="020B0604020202020204" pitchFamily="34" charset="0"/>
                <a:cs typeface="Arial" panose="020B0604020202020204" pitchFamily="34" charset="0"/>
              </a:rPr>
              <a:t> in year 2018</a:t>
            </a:r>
            <a:endParaRPr lang="en-US" i="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534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5415"/>
            <a:ext cx="10515600" cy="622170"/>
          </a:xfrm>
        </p:spPr>
        <p:txBody>
          <a:bodyPr>
            <a:normAutofit fontScale="90000"/>
          </a:bodyPr>
          <a:lstStyle/>
          <a:p>
            <a:pPr algn="ctr"/>
            <a:r>
              <a:rPr lang="en-IN" b="1">
                <a:solidFill>
                  <a:schemeClr val="accent1">
                    <a:lumMod val="75000"/>
                  </a:schemeClr>
                </a:solidFill>
                <a:latin typeface="Arial" panose="020B0604020202020204" pitchFamily="34" charset="0"/>
                <a:cs typeface="Arial" panose="020B0604020202020204" pitchFamily="34" charset="0"/>
              </a:rPr>
              <a:t>Forecast for 2018</a:t>
            </a:r>
            <a:endParaRPr lang="en-IN"/>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04957"/>
            <a:ext cx="10515600" cy="3724886"/>
          </a:xfrm>
        </p:spPr>
      </p:pic>
      <p:sp>
        <p:nvSpPr>
          <p:cNvPr id="4" name="Slide Number Placeholder 3"/>
          <p:cNvSpPr>
            <a:spLocks noGrp="1"/>
          </p:cNvSpPr>
          <p:nvPr>
            <p:ph type="sldNum" sz="quarter" idx="12"/>
          </p:nvPr>
        </p:nvSpPr>
        <p:spPr/>
        <p:txBody>
          <a:bodyPr/>
          <a:lstStyle/>
          <a:p>
            <a:fld id="{330EA680-D336-4FF7-8B7A-9848BB0A1C32}" type="slidenum">
              <a:rPr lang="en-US" smtClean="0"/>
              <a:t>49</a:t>
            </a:fld>
            <a:endParaRPr lang="en-US"/>
          </a:p>
        </p:txBody>
      </p:sp>
      <p:sp>
        <p:nvSpPr>
          <p:cNvPr id="6" name="Rectangle 5"/>
          <p:cNvSpPr/>
          <p:nvPr/>
        </p:nvSpPr>
        <p:spPr>
          <a:xfrm>
            <a:off x="838200" y="766268"/>
            <a:ext cx="10515600" cy="369332"/>
          </a:xfrm>
          <a:prstGeom prst="rect">
            <a:avLst/>
          </a:prstGeom>
        </p:spPr>
        <p:txBody>
          <a:bodyPr wrap="square">
            <a:spAutoFit/>
          </a:bodyPr>
          <a:lstStyle/>
          <a:p>
            <a:pPr algn="ctr"/>
            <a:r>
              <a:rPr lang="en-US">
                <a:solidFill>
                  <a:srgbClr val="000000"/>
                </a:solidFill>
                <a:latin typeface="Arial" panose="020B0604020202020204" pitchFamily="34" charset="0"/>
                <a:cs typeface="Arial" panose="020B0604020202020204" pitchFamily="34" charset="0"/>
              </a:rPr>
              <a:t>As per forecasted data there will be a 12% sales growth in </a:t>
            </a:r>
            <a:r>
              <a:rPr lang="en-US" b="1">
                <a:solidFill>
                  <a:srgbClr val="000000"/>
                </a:solidFill>
                <a:latin typeface="Arial" panose="020B0604020202020204" pitchFamily="34" charset="0"/>
                <a:cs typeface="Arial" panose="020B0604020202020204" pitchFamily="34" charset="0"/>
              </a:rPr>
              <a:t>PUNJAB</a:t>
            </a:r>
            <a:r>
              <a:rPr lang="en-US">
                <a:solidFill>
                  <a:srgbClr val="000000"/>
                </a:solidFill>
                <a:latin typeface="Arial" panose="020B0604020202020204" pitchFamily="34" charset="0"/>
                <a:cs typeface="Arial" panose="020B0604020202020204" pitchFamily="34" charset="0"/>
              </a:rPr>
              <a:t> in year 2018</a:t>
            </a:r>
            <a:endParaRPr lang="en-US" i="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995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5</a:t>
            </a:fld>
            <a:endParaRPr lang="en-US"/>
          </a:p>
        </p:txBody>
      </p:sp>
      <p:sp>
        <p:nvSpPr>
          <p:cNvPr id="3" name="Rectangle 2"/>
          <p:cNvSpPr/>
          <p:nvPr/>
        </p:nvSpPr>
        <p:spPr>
          <a:xfrm>
            <a:off x="1206631" y="2642337"/>
            <a:ext cx="9200561" cy="2031325"/>
          </a:xfrm>
          <a:prstGeom prst="rect">
            <a:avLst/>
          </a:prstGeom>
        </p:spPr>
        <p:txBody>
          <a:bodyPr wrap="square">
            <a:spAutoFit/>
          </a:bodyPr>
          <a:lstStyle/>
          <a:p>
            <a:r>
              <a:rPr lang="en-US">
                <a:solidFill>
                  <a:schemeClr val="accent1">
                    <a:lumMod val="75000"/>
                  </a:schemeClr>
                </a:solidFill>
                <a:latin typeface="Arial" panose="020B0604020202020204" pitchFamily="34" charset="0"/>
                <a:cs typeface="Arial" panose="020B0604020202020204" pitchFamily="34" charset="0"/>
              </a:rPr>
              <a:t>Objective : </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 Conduct state wise trend analysis of the given sales</a:t>
            </a:r>
          </a:p>
          <a:p>
            <a:r>
              <a:rPr lang="en-US">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 To identify other reasons if they are influencing Pesticide sales </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 To provide state wise forecast of Pesticide sales for ABC Manufacturing</a:t>
            </a:r>
            <a:endParaRPr lang="en-IN">
              <a:latin typeface="Arial" panose="020B0604020202020204" pitchFamily="34" charset="0"/>
              <a:cs typeface="Arial" panose="020B0604020202020204" pitchFamily="34" charset="0"/>
            </a:endParaRPr>
          </a:p>
        </p:txBody>
      </p:sp>
      <p:sp>
        <p:nvSpPr>
          <p:cNvPr id="4" name="Rectangle 3"/>
          <p:cNvSpPr/>
          <p:nvPr/>
        </p:nvSpPr>
        <p:spPr>
          <a:xfrm>
            <a:off x="1206631" y="1053604"/>
            <a:ext cx="9200560" cy="707886"/>
          </a:xfrm>
          <a:prstGeom prst="rect">
            <a:avLst/>
          </a:prstGeom>
        </p:spPr>
        <p:txBody>
          <a:bodyPr wrap="square">
            <a:spAutoFit/>
          </a:bodyPr>
          <a:lstStyle/>
          <a:p>
            <a:pPr algn="ctr"/>
            <a:r>
              <a:rPr lang="en-US" sz="4000">
                <a:solidFill>
                  <a:schemeClr val="accent1">
                    <a:lumMod val="75000"/>
                  </a:schemeClr>
                </a:solidFill>
                <a:latin typeface="Arial" panose="020B0604020202020204" pitchFamily="34" charset="0"/>
                <a:cs typeface="Arial" panose="020B0604020202020204" pitchFamily="34" charset="0"/>
              </a:rPr>
              <a:t>INTRODUCTION</a:t>
            </a:r>
            <a:endParaRPr lang="en-IN" sz="400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30800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743" y="365126"/>
            <a:ext cx="9668512" cy="483286"/>
          </a:xfrm>
        </p:spPr>
        <p:txBody>
          <a:bodyPr>
            <a:normAutofit fontScale="90000"/>
          </a:bodyPr>
          <a:lstStyle/>
          <a:p>
            <a:pPr algn="ctr"/>
            <a:r>
              <a:rPr lang="en-IN" b="1">
                <a:solidFill>
                  <a:schemeClr val="accent1">
                    <a:lumMod val="75000"/>
                  </a:schemeClr>
                </a:solidFill>
                <a:latin typeface="Arial" panose="020B0604020202020204" pitchFamily="34" charset="0"/>
                <a:cs typeface="Arial" panose="020B0604020202020204" pitchFamily="34" charset="0"/>
              </a:rPr>
              <a:t>Forecast for 2018</a:t>
            </a:r>
            <a:endParaRPr lang="en-IN"/>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1743" y="1403594"/>
            <a:ext cx="9668511" cy="4490498"/>
          </a:xfrm>
        </p:spPr>
      </p:pic>
      <p:sp>
        <p:nvSpPr>
          <p:cNvPr id="4" name="Slide Number Placeholder 3"/>
          <p:cNvSpPr>
            <a:spLocks noGrp="1"/>
          </p:cNvSpPr>
          <p:nvPr>
            <p:ph type="sldNum" sz="quarter" idx="12"/>
          </p:nvPr>
        </p:nvSpPr>
        <p:spPr/>
        <p:txBody>
          <a:bodyPr/>
          <a:lstStyle/>
          <a:p>
            <a:fld id="{330EA680-D336-4FF7-8B7A-9848BB0A1C32}" type="slidenum">
              <a:rPr lang="en-US" smtClean="0"/>
              <a:t>50</a:t>
            </a:fld>
            <a:endParaRPr lang="en-US"/>
          </a:p>
        </p:txBody>
      </p:sp>
      <p:sp>
        <p:nvSpPr>
          <p:cNvPr id="6" name="Rectangle 5"/>
          <p:cNvSpPr/>
          <p:nvPr/>
        </p:nvSpPr>
        <p:spPr>
          <a:xfrm>
            <a:off x="1572828" y="941337"/>
            <a:ext cx="9668511" cy="369332"/>
          </a:xfrm>
          <a:prstGeom prst="rect">
            <a:avLst/>
          </a:prstGeom>
        </p:spPr>
        <p:txBody>
          <a:bodyPr wrap="square">
            <a:spAutoFit/>
          </a:bodyPr>
          <a:lstStyle/>
          <a:p>
            <a:pPr algn="ctr"/>
            <a:r>
              <a:rPr lang="en-IN">
                <a:latin typeface="Arial" panose="020B0604020202020204" pitchFamily="34" charset="0"/>
                <a:cs typeface="Arial" panose="020B0604020202020204" pitchFamily="34" charset="0"/>
              </a:rPr>
              <a:t> As per forecasted data  there will be a 14% sales growth in </a:t>
            </a:r>
            <a:r>
              <a:rPr lang="en-IN" b="1">
                <a:latin typeface="Arial" panose="020B0604020202020204" pitchFamily="34" charset="0"/>
                <a:cs typeface="Arial" panose="020B0604020202020204" pitchFamily="34" charset="0"/>
              </a:rPr>
              <a:t>UTTARAKHAND</a:t>
            </a:r>
            <a:r>
              <a:rPr lang="en-IN">
                <a:latin typeface="Arial" panose="020B0604020202020204" pitchFamily="34" charset="0"/>
                <a:cs typeface="Arial" panose="020B0604020202020204" pitchFamily="34" charset="0"/>
              </a:rPr>
              <a:t> in year 2018</a:t>
            </a:r>
          </a:p>
        </p:txBody>
      </p:sp>
    </p:spTree>
    <p:extLst>
      <p:ext uri="{BB962C8B-B14F-4D97-AF65-F5344CB8AC3E}">
        <p14:creationId xmlns:p14="http://schemas.microsoft.com/office/powerpoint/2010/main" val="1635285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7158" y="131975"/>
            <a:ext cx="9668511" cy="697585"/>
          </a:xfrm>
        </p:spPr>
        <p:txBody>
          <a:bodyPr>
            <a:normAutofit/>
          </a:bodyPr>
          <a:lstStyle/>
          <a:p>
            <a:pPr algn="ctr"/>
            <a:r>
              <a:rPr lang="en-IN" sz="4000" b="1">
                <a:solidFill>
                  <a:schemeClr val="accent1">
                    <a:lumMod val="75000"/>
                  </a:schemeClr>
                </a:solidFill>
                <a:latin typeface="Arial" panose="020B0604020202020204" pitchFamily="34" charset="0"/>
                <a:cs typeface="Arial" panose="020B0604020202020204" pitchFamily="34" charset="0"/>
              </a:rPr>
              <a:t>Forecast for 2018</a:t>
            </a:r>
            <a:endParaRPr lang="en-IN" sz="400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7158" y="1854269"/>
            <a:ext cx="9668511" cy="4351338"/>
          </a:xfrm>
        </p:spPr>
      </p:pic>
      <p:sp>
        <p:nvSpPr>
          <p:cNvPr id="4" name="Slide Number Placeholder 3"/>
          <p:cNvSpPr>
            <a:spLocks noGrp="1"/>
          </p:cNvSpPr>
          <p:nvPr>
            <p:ph type="sldNum" sz="quarter" idx="12"/>
          </p:nvPr>
        </p:nvSpPr>
        <p:spPr/>
        <p:txBody>
          <a:bodyPr/>
          <a:lstStyle/>
          <a:p>
            <a:fld id="{330EA680-D336-4FF7-8B7A-9848BB0A1C32}" type="slidenum">
              <a:rPr lang="en-US" smtClean="0"/>
              <a:t>51</a:t>
            </a:fld>
            <a:endParaRPr lang="en-US"/>
          </a:p>
        </p:txBody>
      </p:sp>
      <p:sp>
        <p:nvSpPr>
          <p:cNvPr id="6" name="Rectangle 5"/>
          <p:cNvSpPr/>
          <p:nvPr/>
        </p:nvSpPr>
        <p:spPr>
          <a:xfrm>
            <a:off x="1305734" y="1057195"/>
            <a:ext cx="9526418" cy="646331"/>
          </a:xfrm>
          <a:prstGeom prst="rect">
            <a:avLst/>
          </a:prstGeom>
        </p:spPr>
        <p:txBody>
          <a:bodyPr wrap="square">
            <a:spAutoFit/>
          </a:bodyPr>
          <a:lstStyle/>
          <a:p>
            <a:pPr algn="ctr"/>
            <a:r>
              <a:rPr lang="en-US">
                <a:solidFill>
                  <a:srgbClr val="000000"/>
                </a:solidFill>
                <a:latin typeface="Arial" panose="020B0604020202020204" pitchFamily="34" charset="0"/>
                <a:cs typeface="Arial" panose="020B0604020202020204" pitchFamily="34" charset="0"/>
              </a:rPr>
              <a:t>As per forecasted data there will be a 19% sales growth in </a:t>
            </a:r>
            <a:r>
              <a:rPr lang="en-US" b="1">
                <a:solidFill>
                  <a:srgbClr val="000000"/>
                </a:solidFill>
                <a:latin typeface="Arial" panose="020B0604020202020204" pitchFamily="34" charset="0"/>
                <a:cs typeface="Arial" panose="020B0604020202020204" pitchFamily="34" charset="0"/>
              </a:rPr>
              <a:t>HIMACHAL PRADESH </a:t>
            </a:r>
            <a:r>
              <a:rPr lang="en-US">
                <a:solidFill>
                  <a:srgbClr val="000000"/>
                </a:solidFill>
                <a:latin typeface="Arial" panose="020B0604020202020204" pitchFamily="34" charset="0"/>
                <a:cs typeface="Arial" panose="020B0604020202020204" pitchFamily="34" charset="0"/>
              </a:rPr>
              <a:t>in year 2018</a:t>
            </a:r>
            <a:endParaRPr lang="en-US" i="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1386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52</a:t>
            </a:fld>
            <a:endParaRPr lang="en-US"/>
          </a:p>
        </p:txBody>
      </p:sp>
      <p:sp>
        <p:nvSpPr>
          <p:cNvPr id="3" name="Rectangle 2"/>
          <p:cNvSpPr/>
          <p:nvPr/>
        </p:nvSpPr>
        <p:spPr>
          <a:xfrm>
            <a:off x="529389" y="605213"/>
            <a:ext cx="10371222" cy="584775"/>
          </a:xfrm>
          <a:prstGeom prst="rect">
            <a:avLst/>
          </a:prstGeom>
        </p:spPr>
        <p:txBody>
          <a:bodyPr wrap="square">
            <a:spAutoFit/>
          </a:bodyPr>
          <a:lstStyle/>
          <a:p>
            <a:pPr algn="ctr"/>
            <a:r>
              <a:rPr lang="en-US" sz="3200" b="1">
                <a:solidFill>
                  <a:schemeClr val="accent1">
                    <a:lumMod val="75000"/>
                  </a:schemeClr>
                </a:solidFill>
                <a:latin typeface="Arial" panose="020B0604020202020204" pitchFamily="34" charset="0"/>
                <a:cs typeface="Arial" panose="020B0604020202020204" pitchFamily="34" charset="0"/>
              </a:rPr>
              <a:t>ESTIMATED MONETARY IMPACT</a:t>
            </a:r>
            <a:endParaRPr lang="en-IN" sz="3200" b="1">
              <a:solidFill>
                <a:schemeClr val="accent1">
                  <a:lumMod val="75000"/>
                </a:schemeClr>
              </a:solidFill>
              <a:latin typeface="Arial" panose="020B0604020202020204" pitchFamily="34" charset="0"/>
              <a:cs typeface="Arial" panose="020B0604020202020204" pitchFamily="34" charset="0"/>
            </a:endParaRPr>
          </a:p>
        </p:txBody>
      </p:sp>
      <p:sp>
        <p:nvSpPr>
          <p:cNvPr id="4" name="Rectangle 3"/>
          <p:cNvSpPr/>
          <p:nvPr/>
        </p:nvSpPr>
        <p:spPr>
          <a:xfrm>
            <a:off x="529389" y="1598928"/>
            <a:ext cx="10824409" cy="369332"/>
          </a:xfrm>
          <a:prstGeom prst="rect">
            <a:avLst/>
          </a:prstGeom>
        </p:spPr>
        <p:txBody>
          <a:bodyPr wrap="square">
            <a:spAutoFit/>
          </a:bodyPr>
          <a:lstStyle/>
          <a:p>
            <a:endParaRPr lang="en-IN"/>
          </a:p>
        </p:txBody>
      </p:sp>
      <p:sp>
        <p:nvSpPr>
          <p:cNvPr id="5" name="Rectangle 4"/>
          <p:cNvSpPr/>
          <p:nvPr/>
        </p:nvSpPr>
        <p:spPr>
          <a:xfrm>
            <a:off x="788066" y="1783594"/>
            <a:ext cx="10307053" cy="3970318"/>
          </a:xfrm>
          <a:prstGeom prst="rect">
            <a:avLst/>
          </a:prstGeom>
        </p:spPr>
        <p:txBody>
          <a:bodyPr wrap="square">
            <a:spAutoFit/>
          </a:bodyPr>
          <a:lstStyle/>
          <a:p>
            <a:pPr marL="342900" indent="-342900">
              <a:buFont typeface="Wingdings" panose="05000000000000000000" pitchFamily="2" charset="2"/>
              <a:buChar char="Ø"/>
            </a:pPr>
            <a:r>
              <a:rPr lang="en-US">
                <a:latin typeface="Arial" panose="020B0604020202020204" pitchFamily="34" charset="0"/>
                <a:cs typeface="Arial" panose="020B0604020202020204" pitchFamily="34" charset="0"/>
              </a:rPr>
              <a:t>If a company did not use Machine Learning Algorithms for future sales prediction. </a:t>
            </a:r>
          </a:p>
          <a:p>
            <a:pPr marL="342900" indent="-342900">
              <a:buFont typeface="Wingdings" panose="05000000000000000000" pitchFamily="2" charset="2"/>
              <a:buChar char="Ø"/>
            </a:pPr>
            <a:endParaRPr lang="en-US">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a:latin typeface="Arial" panose="020B0604020202020204" pitchFamily="34" charset="0"/>
                <a:cs typeface="Arial" panose="020B0604020202020204" pitchFamily="34" charset="0"/>
              </a:rPr>
              <a:t>Then Company needs to hire a dedicated team or individual employee to the prediction of future sales growth. </a:t>
            </a:r>
          </a:p>
          <a:p>
            <a:pPr marL="342900" indent="-342900">
              <a:buFont typeface="Wingdings" panose="05000000000000000000" pitchFamily="2" charset="2"/>
              <a:buChar char="Ø"/>
            </a:pPr>
            <a:endParaRPr lang="en-US">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a:latin typeface="Arial" panose="020B0604020202020204" pitchFamily="34" charset="0"/>
                <a:cs typeface="Arial" panose="020B0604020202020204" pitchFamily="34" charset="0"/>
              </a:rPr>
              <a:t>So approximately the cost of not using a machine learning Algorithms will be </a:t>
            </a:r>
          </a:p>
          <a:p>
            <a:r>
              <a:rPr lang="en-US">
                <a:latin typeface="Arial" panose="020B0604020202020204" pitchFamily="34" charset="0"/>
                <a:cs typeface="Arial" panose="020B0604020202020204" pitchFamily="34" charset="0"/>
              </a:rPr>
              <a:t>      INR300,000 – INR 500,000.</a:t>
            </a:r>
          </a:p>
          <a:p>
            <a:pPr marL="342900" indent="-342900">
              <a:buFont typeface="Wingdings" panose="05000000000000000000" pitchFamily="2" charset="2"/>
              <a:buChar char="Ø"/>
            </a:pPr>
            <a:endParaRPr lang="en-US">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a:latin typeface="Arial" panose="020B0604020202020204" pitchFamily="34" charset="0"/>
                <a:cs typeface="Arial" panose="020B0604020202020204" pitchFamily="34" charset="0"/>
              </a:rPr>
              <a:t>The estimated monetary Impact for the solution will be INR 300,000 – INR 500,000.</a:t>
            </a:r>
          </a:p>
          <a:p>
            <a:pPr marL="342900" indent="-342900">
              <a:buFont typeface="Wingdings" panose="05000000000000000000" pitchFamily="2" charset="2"/>
              <a:buChar char="Ø"/>
            </a:pPr>
            <a:endParaRPr lang="en-US">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a:latin typeface="Arial" panose="020B0604020202020204" pitchFamily="34" charset="0"/>
                <a:cs typeface="Arial" panose="020B0604020202020204" pitchFamily="34" charset="0"/>
              </a:rPr>
              <a:t>So company will save estimated amount INR 300,000 – INR 500,000.</a:t>
            </a:r>
          </a:p>
          <a:p>
            <a:pPr marL="285750" indent="-285750">
              <a:buFont typeface="Wingdings" panose="05000000000000000000" pitchFamily="2" charset="2"/>
              <a:buChar char="Ø"/>
            </a:pPr>
            <a:endParaRPr lang="en-US">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033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53</a:t>
            </a:fld>
            <a:endParaRPr lang="en-US"/>
          </a:p>
        </p:txBody>
      </p:sp>
      <p:sp>
        <p:nvSpPr>
          <p:cNvPr id="3" name="Rectangle 2"/>
          <p:cNvSpPr/>
          <p:nvPr/>
        </p:nvSpPr>
        <p:spPr>
          <a:xfrm>
            <a:off x="929054" y="587157"/>
            <a:ext cx="10333892" cy="461665"/>
          </a:xfrm>
          <a:prstGeom prst="rect">
            <a:avLst/>
          </a:prstGeom>
        </p:spPr>
        <p:txBody>
          <a:bodyPr wrap="square">
            <a:spAutoFit/>
          </a:bodyPr>
          <a:lstStyle/>
          <a:p>
            <a:pPr algn="ctr"/>
            <a:r>
              <a:rPr lang="en-US" sz="2400" b="1">
                <a:solidFill>
                  <a:schemeClr val="accent1">
                    <a:lumMod val="75000"/>
                  </a:schemeClr>
                </a:solidFill>
                <a:latin typeface="Arial" panose="020B0604020202020204" pitchFamily="34" charset="0"/>
                <a:cs typeface="Arial" panose="020B0604020202020204" pitchFamily="34" charset="0"/>
              </a:rPr>
              <a:t>CONCLUSION</a:t>
            </a:r>
            <a:endParaRPr lang="en-IN" sz="2400" b="1">
              <a:solidFill>
                <a:schemeClr val="accent1">
                  <a:lumMod val="75000"/>
                </a:schemeClr>
              </a:solidFill>
              <a:latin typeface="Arial" panose="020B0604020202020204" pitchFamily="34" charset="0"/>
              <a:cs typeface="Arial" panose="020B0604020202020204" pitchFamily="34" charset="0"/>
            </a:endParaRPr>
          </a:p>
        </p:txBody>
      </p:sp>
      <p:sp>
        <p:nvSpPr>
          <p:cNvPr id="5" name="Rectangle 4"/>
          <p:cNvSpPr/>
          <p:nvPr/>
        </p:nvSpPr>
        <p:spPr>
          <a:xfrm>
            <a:off x="1167912" y="4458188"/>
            <a:ext cx="9856176" cy="1200329"/>
          </a:xfrm>
          <a:prstGeom prst="rect">
            <a:avLst/>
          </a:prstGeom>
        </p:spPr>
        <p:txBody>
          <a:bodyPr wrap="square">
            <a:spAutoFit/>
          </a:bodyPr>
          <a:lstStyle/>
          <a:p>
            <a:r>
              <a:rPr lang="en-US" b="1"/>
              <a:t>There is an upward trend in sales in the coming years. So sales growth of ABC manufacturing company will increase .</a:t>
            </a:r>
          </a:p>
          <a:p>
            <a:r>
              <a:rPr lang="en-US">
                <a:solidFill>
                  <a:srgbClr val="000000"/>
                </a:solidFill>
                <a:latin typeface="var(--jp-code-font-family)"/>
              </a:rPr>
              <a:t/>
            </a:r>
            <a:br>
              <a:rPr lang="en-US">
                <a:solidFill>
                  <a:srgbClr val="000000"/>
                </a:solidFill>
                <a:latin typeface="var(--jp-code-font-family)"/>
              </a:rPr>
            </a:br>
            <a:endParaRPr lang="en-IN"/>
          </a:p>
        </p:txBody>
      </p:sp>
      <p:graphicFrame>
        <p:nvGraphicFramePr>
          <p:cNvPr id="4" name="Table 3"/>
          <p:cNvGraphicFramePr>
            <a:graphicFrameLocks noGrp="1"/>
          </p:cNvGraphicFramePr>
          <p:nvPr>
            <p:extLst>
              <p:ext uri="{D42A27DB-BD31-4B8C-83A1-F6EECF244321}">
                <p14:modId xmlns:p14="http://schemas.microsoft.com/office/powerpoint/2010/main" val="901323197"/>
              </p:ext>
            </p:extLst>
          </p:nvPr>
        </p:nvGraphicFramePr>
        <p:xfrm>
          <a:off x="1167912" y="1397739"/>
          <a:ext cx="9856176" cy="2514603"/>
        </p:xfrm>
        <a:graphic>
          <a:graphicData uri="http://schemas.openxmlformats.org/drawingml/2006/table">
            <a:tbl>
              <a:tblPr firstRow="1" bandRow="1">
                <a:tableStyleId>{5C22544A-7EE6-4342-B048-85BDC9FD1C3A}</a:tableStyleId>
              </a:tblPr>
              <a:tblGrid>
                <a:gridCol w="4928088">
                  <a:extLst>
                    <a:ext uri="{9D8B030D-6E8A-4147-A177-3AD203B41FA5}">
                      <a16:colId xmlns:a16="http://schemas.microsoft.com/office/drawing/2014/main" val="1446469733"/>
                    </a:ext>
                  </a:extLst>
                </a:gridCol>
                <a:gridCol w="4928088">
                  <a:extLst>
                    <a:ext uri="{9D8B030D-6E8A-4147-A177-3AD203B41FA5}">
                      <a16:colId xmlns:a16="http://schemas.microsoft.com/office/drawing/2014/main" val="506820003"/>
                    </a:ext>
                  </a:extLst>
                </a:gridCol>
              </a:tblGrid>
              <a:tr h="425562">
                <a:tc>
                  <a:txBody>
                    <a:bodyPr/>
                    <a:lstStyle/>
                    <a:p>
                      <a:r>
                        <a:rPr lang="en-US">
                          <a:latin typeface="Arial" panose="020B0604020202020204" pitchFamily="34" charset="0"/>
                          <a:cs typeface="Arial" panose="020B0604020202020204" pitchFamily="34" charset="0"/>
                        </a:rPr>
                        <a:t>STATE</a:t>
                      </a:r>
                      <a:endParaRPr lang="en-IN">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rial" panose="020B0604020202020204" pitchFamily="34" charset="0"/>
                          <a:cs typeface="Arial" panose="020B0604020202020204" pitchFamily="34" charset="0"/>
                        </a:rPr>
                        <a:t>% </a:t>
                      </a:r>
                      <a:r>
                        <a:rPr lang="en-IN" sz="1800" b="1" i="0" kern="1200">
                          <a:solidFill>
                            <a:schemeClr val="bg1"/>
                          </a:solidFill>
                          <a:effectLst/>
                          <a:latin typeface="Arial" panose="020B0604020202020204" pitchFamily="34" charset="0"/>
                          <a:ea typeface="+mn-ea"/>
                          <a:cs typeface="Arial" panose="020B0604020202020204" pitchFamily="34" charset="0"/>
                        </a:rPr>
                        <a:t>SALES GROWTH FOR 2018</a:t>
                      </a:r>
                    </a:p>
                  </a:txBody>
                  <a:tcPr/>
                </a:tc>
                <a:extLst>
                  <a:ext uri="{0D108BD9-81ED-4DB2-BD59-A6C34878D82A}">
                    <a16:rowId xmlns:a16="http://schemas.microsoft.com/office/drawing/2014/main" val="3488718074"/>
                  </a:ext>
                </a:extLst>
              </a:tr>
              <a:tr h="386793">
                <a:tc>
                  <a:txBody>
                    <a:bodyPr/>
                    <a:lstStyle/>
                    <a:p>
                      <a:r>
                        <a:rPr lang="en-US">
                          <a:latin typeface="Arial" panose="020B0604020202020204" pitchFamily="34" charset="0"/>
                          <a:cs typeface="Arial" panose="020B0604020202020204" pitchFamily="34" charset="0"/>
                        </a:rPr>
                        <a:t>Haryana</a:t>
                      </a:r>
                      <a:endParaRPr lang="en-IN">
                        <a:latin typeface="Arial" panose="020B0604020202020204" pitchFamily="34" charset="0"/>
                        <a:cs typeface="Arial" panose="020B0604020202020204" pitchFamily="34" charset="0"/>
                      </a:endParaRPr>
                    </a:p>
                  </a:txBody>
                  <a:tcPr/>
                </a:tc>
                <a:tc>
                  <a:txBody>
                    <a:bodyPr/>
                    <a:lstStyle/>
                    <a:p>
                      <a:pPr marL="0" indent="0">
                        <a:buFontTx/>
                        <a:buNone/>
                      </a:pPr>
                      <a:r>
                        <a:rPr lang="en-US">
                          <a:latin typeface="Arial" panose="020B0604020202020204" pitchFamily="34" charset="0"/>
                          <a:cs typeface="Arial" panose="020B0604020202020204" pitchFamily="34" charset="0"/>
                        </a:rPr>
                        <a:t>19%</a:t>
                      </a:r>
                      <a:endParaRPr lang="en-IN">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70133242"/>
                  </a:ext>
                </a:extLst>
              </a:tr>
              <a:tr h="425562">
                <a:tc>
                  <a:txBody>
                    <a:bodyPr/>
                    <a:lstStyle/>
                    <a:p>
                      <a:r>
                        <a:rPr lang="en-US">
                          <a:latin typeface="Arial" panose="020B0604020202020204" pitchFamily="34" charset="0"/>
                          <a:cs typeface="Arial" panose="020B0604020202020204" pitchFamily="34" charset="0"/>
                        </a:rPr>
                        <a:t>Uttar Pradesh</a:t>
                      </a:r>
                      <a:endParaRPr lang="en-IN">
                        <a:latin typeface="Arial" panose="020B0604020202020204" pitchFamily="34" charset="0"/>
                        <a:cs typeface="Arial" panose="020B0604020202020204" pitchFamily="34" charset="0"/>
                      </a:endParaRPr>
                    </a:p>
                  </a:txBody>
                  <a:tcPr/>
                </a:tc>
                <a:tc>
                  <a:txBody>
                    <a:bodyPr/>
                    <a:lstStyle/>
                    <a:p>
                      <a:pPr marL="0" indent="0">
                        <a:buFontTx/>
                        <a:buNone/>
                      </a:pPr>
                      <a:r>
                        <a:rPr lang="en-US">
                          <a:latin typeface="Arial" panose="020B0604020202020204" pitchFamily="34" charset="0"/>
                          <a:cs typeface="Arial" panose="020B0604020202020204" pitchFamily="34" charset="0"/>
                        </a:rPr>
                        <a:t>26%</a:t>
                      </a:r>
                      <a:endParaRPr lang="en-IN">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57276221"/>
                  </a:ext>
                </a:extLst>
              </a:tr>
              <a:tr h="425562">
                <a:tc>
                  <a:txBody>
                    <a:bodyPr/>
                    <a:lstStyle/>
                    <a:p>
                      <a:r>
                        <a:rPr lang="en-US">
                          <a:latin typeface="Arial" panose="020B0604020202020204" pitchFamily="34" charset="0"/>
                          <a:cs typeface="Arial" panose="020B0604020202020204" pitchFamily="34" charset="0"/>
                        </a:rPr>
                        <a:t>Punjab</a:t>
                      </a:r>
                      <a:endParaRPr lang="en-IN">
                        <a:latin typeface="Arial" panose="020B0604020202020204" pitchFamily="34" charset="0"/>
                        <a:cs typeface="Arial" panose="020B0604020202020204" pitchFamily="34" charset="0"/>
                      </a:endParaRPr>
                    </a:p>
                  </a:txBody>
                  <a:tcPr/>
                </a:tc>
                <a:tc>
                  <a:txBody>
                    <a:bodyPr/>
                    <a:lstStyle/>
                    <a:p>
                      <a:pPr marL="0" indent="0">
                        <a:buFontTx/>
                        <a:buNone/>
                      </a:pPr>
                      <a:r>
                        <a:rPr lang="en-US">
                          <a:latin typeface="Arial" panose="020B0604020202020204" pitchFamily="34" charset="0"/>
                          <a:cs typeface="Arial" panose="020B0604020202020204" pitchFamily="34" charset="0"/>
                        </a:rPr>
                        <a:t>12%</a:t>
                      </a:r>
                      <a:endParaRPr lang="en-IN">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8231169"/>
                  </a:ext>
                </a:extLst>
              </a:tr>
              <a:tr h="425562">
                <a:tc>
                  <a:txBody>
                    <a:bodyPr/>
                    <a:lstStyle/>
                    <a:p>
                      <a:r>
                        <a:rPr lang="en-US" smtClean="0">
                          <a:latin typeface="Arial" panose="020B0604020202020204" pitchFamily="34" charset="0"/>
                          <a:cs typeface="Arial" panose="020B0604020202020204" pitchFamily="34" charset="0"/>
                        </a:rPr>
                        <a:t>UttaraKhand</a:t>
                      </a:r>
                      <a:endParaRPr lang="en-IN" dirty="0">
                        <a:latin typeface="Arial" panose="020B0604020202020204" pitchFamily="34" charset="0"/>
                        <a:cs typeface="Arial" panose="020B0604020202020204" pitchFamily="34" charset="0"/>
                      </a:endParaRPr>
                    </a:p>
                  </a:txBody>
                  <a:tcPr/>
                </a:tc>
                <a:tc>
                  <a:txBody>
                    <a:bodyPr/>
                    <a:lstStyle/>
                    <a:p>
                      <a:pPr marL="0" indent="0">
                        <a:buFontTx/>
                        <a:buNone/>
                      </a:pPr>
                      <a:r>
                        <a:rPr lang="en-US">
                          <a:latin typeface="Arial" panose="020B0604020202020204" pitchFamily="34" charset="0"/>
                          <a:cs typeface="Arial" panose="020B0604020202020204" pitchFamily="34" charset="0"/>
                        </a:rPr>
                        <a:t>14%</a:t>
                      </a:r>
                    </a:p>
                  </a:txBody>
                  <a:tcPr/>
                </a:tc>
                <a:extLst>
                  <a:ext uri="{0D108BD9-81ED-4DB2-BD59-A6C34878D82A}">
                    <a16:rowId xmlns:a16="http://schemas.microsoft.com/office/drawing/2014/main" val="2827536008"/>
                  </a:ext>
                </a:extLst>
              </a:tr>
              <a:tr h="425562">
                <a:tc>
                  <a:txBody>
                    <a:bodyPr/>
                    <a:lstStyle/>
                    <a:p>
                      <a:r>
                        <a:rPr lang="en-IN" sz="1800" b="0" i="0" kern="1200">
                          <a:solidFill>
                            <a:schemeClr val="dk1"/>
                          </a:solidFill>
                          <a:effectLst/>
                          <a:latin typeface="Arial" panose="020B0604020202020204" pitchFamily="34" charset="0"/>
                          <a:ea typeface="+mn-ea"/>
                          <a:cs typeface="Arial" panose="020B0604020202020204" pitchFamily="34" charset="0"/>
                        </a:rPr>
                        <a:t>Himachal Pradesh</a:t>
                      </a:r>
                    </a:p>
                  </a:txBody>
                  <a:tcPr/>
                </a:tc>
                <a:tc>
                  <a:txBody>
                    <a:bodyPr/>
                    <a:lstStyle/>
                    <a:p>
                      <a:pPr marL="0" indent="0">
                        <a:buFontTx/>
                        <a:buNone/>
                      </a:pPr>
                      <a:r>
                        <a:rPr lang="en-US" dirty="0">
                          <a:latin typeface="Arial" panose="020B0604020202020204" pitchFamily="34" charset="0"/>
                          <a:cs typeface="Arial" panose="020B0604020202020204" pitchFamily="34" charset="0"/>
                        </a:rPr>
                        <a:t>19%</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64689236"/>
                  </a:ext>
                </a:extLst>
              </a:tr>
            </a:tbl>
          </a:graphicData>
        </a:graphic>
      </p:graphicFrame>
      <p:sp>
        <p:nvSpPr>
          <p:cNvPr id="7" name="Up Arrow 6"/>
          <p:cNvSpPr/>
          <p:nvPr/>
        </p:nvSpPr>
        <p:spPr>
          <a:xfrm>
            <a:off x="9529011" y="1430237"/>
            <a:ext cx="360947" cy="328862"/>
          </a:xfrm>
          <a:prstGeom prst="upArrow">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84495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6</a:t>
            </a:fld>
            <a:endParaRPr lang="en-US"/>
          </a:p>
        </p:txBody>
      </p:sp>
      <p:sp>
        <p:nvSpPr>
          <p:cNvPr id="7" name="Rectangle 6"/>
          <p:cNvSpPr/>
          <p:nvPr/>
        </p:nvSpPr>
        <p:spPr>
          <a:xfrm>
            <a:off x="1046375" y="473161"/>
            <a:ext cx="9967995" cy="1015663"/>
          </a:xfrm>
          <a:prstGeom prst="rect">
            <a:avLst/>
          </a:prstGeom>
        </p:spPr>
        <p:txBody>
          <a:bodyPr wrap="square">
            <a:spAutoFit/>
          </a:bodyPr>
          <a:lstStyle/>
          <a:p>
            <a:pPr algn="r"/>
            <a:r>
              <a:rPr lang="en-US" sz="4000">
                <a:solidFill>
                  <a:schemeClr val="accent1">
                    <a:lumMod val="75000"/>
                  </a:schemeClr>
                </a:solidFill>
                <a:latin typeface="Arial" panose="020B0604020202020204" pitchFamily="34" charset="0"/>
                <a:cs typeface="Arial" panose="020B0604020202020204" pitchFamily="34" charset="0"/>
              </a:rPr>
              <a:t> DATA DESCRIPTION AND SOURCE</a:t>
            </a:r>
            <a:r>
              <a:rPr lang="en-US" sz="2000">
                <a:solidFill>
                  <a:schemeClr val="accent1">
                    <a:lumMod val="75000"/>
                  </a:schemeClr>
                </a:solidFill>
                <a:latin typeface="Arial" panose="020B0604020202020204" pitchFamily="34" charset="0"/>
                <a:cs typeface="Arial" panose="020B0604020202020204" pitchFamily="34" charset="0"/>
              </a:rPr>
              <a:t>		</a:t>
            </a:r>
            <a:r>
              <a:rPr lang="en-US" sz="2000">
                <a:solidFill>
                  <a:schemeClr val="accent1">
                    <a:lumMod val="75000"/>
                  </a:schemeClr>
                </a:solidFill>
              </a:rPr>
              <a:t> </a:t>
            </a:r>
            <a:endParaRPr lang="en-IN" sz="2000">
              <a:solidFill>
                <a:schemeClr val="accent1">
                  <a:lumMod val="75000"/>
                </a:schemeClr>
              </a:solidFill>
            </a:endParaRPr>
          </a:p>
        </p:txBody>
      </p:sp>
      <p:sp>
        <p:nvSpPr>
          <p:cNvPr id="9" name="Rectangle 8"/>
          <p:cNvSpPr/>
          <p:nvPr/>
        </p:nvSpPr>
        <p:spPr>
          <a:xfrm>
            <a:off x="955970" y="4448135"/>
            <a:ext cx="10058400" cy="1908215"/>
          </a:xfrm>
          <a:prstGeom prst="rect">
            <a:avLst/>
          </a:prstGeom>
        </p:spPr>
        <p:txBody>
          <a:bodyPr wrap="square">
            <a:spAutoFit/>
          </a:bodyPr>
          <a:lstStyle/>
          <a:p>
            <a:pPr lvl="1"/>
            <a:r>
              <a:rPr lang="en-US" sz="1600">
                <a:solidFill>
                  <a:schemeClr val="accent1">
                    <a:lumMod val="75000"/>
                  </a:schemeClr>
                </a:solidFill>
                <a:latin typeface="Arial" panose="020B0604020202020204" pitchFamily="34" charset="0"/>
                <a:cs typeface="Arial" panose="020B0604020202020204" pitchFamily="34" charset="0"/>
              </a:rPr>
              <a:t>Data Preparation </a:t>
            </a:r>
            <a:r>
              <a:rPr lang="en-US" sz="1600">
                <a:solidFill>
                  <a:schemeClr val="accent1">
                    <a:lumMod val="60000"/>
                    <a:lumOff val="40000"/>
                  </a:schemeClr>
                </a:solidFill>
                <a:latin typeface="Arial" panose="020B0604020202020204" pitchFamily="34" charset="0"/>
                <a:cs typeface="Arial" panose="020B0604020202020204" pitchFamily="34" charset="0"/>
              </a:rPr>
              <a:t>:</a:t>
            </a:r>
            <a:r>
              <a:rPr lang="en-US" sz="1400">
                <a:solidFill>
                  <a:schemeClr val="accent1">
                    <a:lumMod val="60000"/>
                    <a:lumOff val="40000"/>
                  </a:schemeClr>
                </a:solidFill>
                <a:latin typeface="Arial" panose="020B0604020202020204" pitchFamily="34" charset="0"/>
                <a:cs typeface="Arial" panose="020B0604020202020204" pitchFamily="34" charset="0"/>
              </a:rPr>
              <a:t> 1. </a:t>
            </a:r>
            <a:r>
              <a:rPr lang="en-US" sz="1400">
                <a:solidFill>
                  <a:schemeClr val="tx1">
                    <a:lumMod val="85000"/>
                    <a:lumOff val="15000"/>
                  </a:schemeClr>
                </a:solidFill>
                <a:latin typeface="Arial" panose="020B0604020202020204" pitchFamily="34" charset="0"/>
                <a:cs typeface="Arial" panose="020B0604020202020204" pitchFamily="34" charset="0"/>
              </a:rPr>
              <a:t>Adding Rainfall Data from 2014-to 2017 obtained from an external source (kaggle). Create a new column as MONTH_YEAR in rainfall data and using the map in python function we transfer all the items in MONTH_YEAR. For visualization of data, quarterly create a new column QTR which got mapped to MONTH columns in original data. Creating a new data frame that consists of all data from ABC Manufacturing. Create a new column as MONTH_YEAR in ABC Manufacturing data and using the map in python function we transfer all the items in MONTH_YEAR. Merging rainfall data with ABC Manufacturing data. Converting MONTH_YEAR column into date format using pandas to_datetime function after this pandas DatetimeIndex function.</a:t>
            </a:r>
            <a:r>
              <a:rPr lang="en-US" sz="1600">
                <a:latin typeface="Arial" panose="020B0604020202020204" pitchFamily="34" charset="0"/>
                <a:cs typeface="Arial" panose="020B0604020202020204" pitchFamily="34" charset="0"/>
              </a:rPr>
              <a:t> </a:t>
            </a:r>
          </a:p>
          <a:p>
            <a:r>
              <a:rPr lang="en-US" sz="1600">
                <a:latin typeface="Arial" panose="020B0604020202020204" pitchFamily="34" charset="0"/>
                <a:cs typeface="Arial" panose="020B0604020202020204" pitchFamily="34" charset="0"/>
              </a:rPr>
              <a:t>		 </a:t>
            </a:r>
            <a:endParaRPr lang="en-IN" sz="160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375" y="1818147"/>
            <a:ext cx="9967995" cy="2403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51235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7</a:t>
            </a:fld>
            <a:endParaRPr lang="en-US"/>
          </a:p>
        </p:txBody>
      </p:sp>
      <p:sp>
        <p:nvSpPr>
          <p:cNvPr id="3" name="Rectangle 2"/>
          <p:cNvSpPr/>
          <p:nvPr/>
        </p:nvSpPr>
        <p:spPr>
          <a:xfrm>
            <a:off x="811824" y="419707"/>
            <a:ext cx="10058400" cy="707886"/>
          </a:xfrm>
          <a:prstGeom prst="rect">
            <a:avLst/>
          </a:prstGeom>
        </p:spPr>
        <p:txBody>
          <a:bodyPr wrap="square">
            <a:spAutoFit/>
          </a:bodyPr>
          <a:lstStyle/>
          <a:p>
            <a:pPr lvl="1" algn="ctr"/>
            <a:r>
              <a:rPr lang="en-IN" sz="4000">
                <a:solidFill>
                  <a:schemeClr val="accent1">
                    <a:lumMod val="75000"/>
                  </a:schemeClr>
                </a:solidFill>
                <a:latin typeface="Arial" panose="020B0604020202020204" pitchFamily="34" charset="0"/>
                <a:cs typeface="Arial" panose="020B0604020202020204" pitchFamily="34" charset="0"/>
              </a:rPr>
              <a:t>EXPLORATORY DATA  ANALYSIS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824" y="2138185"/>
            <a:ext cx="10058400" cy="24234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811824" y="4961169"/>
            <a:ext cx="10058400" cy="584775"/>
          </a:xfrm>
          <a:prstGeom prst="rect">
            <a:avLst/>
          </a:prstGeom>
        </p:spPr>
        <p:txBody>
          <a:bodyPr wrap="square">
            <a:spAutoFit/>
          </a:bodyPr>
          <a:lstStyle/>
          <a:p>
            <a:pPr fontAlgn="base"/>
            <a:r>
              <a:rPr lang="en-US" sz="1600" b="0" i="0">
                <a:solidFill>
                  <a:srgbClr val="282828"/>
                </a:solidFill>
                <a:effectLst/>
                <a:latin typeface="Arial" panose="020B0604020202020204" pitchFamily="34" charset="0"/>
                <a:cs typeface="Arial" panose="020B0604020202020204" pitchFamily="34" charset="0"/>
              </a:rPr>
              <a:t>The Distribution is Right Skewed which mean it </a:t>
            </a:r>
            <a:r>
              <a:rPr lang="en-US" sz="1600">
                <a:latin typeface="Arial" panose="020B0604020202020204" pitchFamily="34" charset="0"/>
                <a:cs typeface="Arial" panose="020B0604020202020204" pitchFamily="34" charset="0"/>
              </a:rPr>
              <a:t>have a long tail that extends to the right. It is positively skewed.</a:t>
            </a:r>
            <a:r>
              <a:rPr lang="en-US" sz="1600" b="0" i="0">
                <a:solidFill>
                  <a:srgbClr val="282828"/>
                </a:solidFill>
                <a:effectLst/>
                <a:latin typeface="Arial" panose="020B0604020202020204" pitchFamily="34" charset="0"/>
                <a:cs typeface="Arial" panose="020B0604020202020204" pitchFamily="34" charset="0"/>
              </a:rPr>
              <a:t> </a:t>
            </a:r>
          </a:p>
        </p:txBody>
      </p:sp>
      <p:sp>
        <p:nvSpPr>
          <p:cNvPr id="6" name="Rectangle 5"/>
          <p:cNvSpPr/>
          <p:nvPr/>
        </p:nvSpPr>
        <p:spPr>
          <a:xfrm>
            <a:off x="811824" y="1448223"/>
            <a:ext cx="10058400" cy="369332"/>
          </a:xfrm>
          <a:prstGeom prst="rect">
            <a:avLst/>
          </a:prstGeom>
        </p:spPr>
        <p:txBody>
          <a:bodyPr wrap="square">
            <a:spAutoFit/>
          </a:bodyPr>
          <a:lstStyle/>
          <a:p>
            <a:r>
              <a:rPr lang="en-US">
                <a:effectLst>
                  <a:outerShdw blurRad="38100" dist="38100" dir="2700000" algn="tl">
                    <a:srgbClr val="000000">
                      <a:alpha val="43137"/>
                    </a:srgbClr>
                  </a:outerShdw>
                </a:effectLst>
                <a:latin typeface="Arial" panose="020B0604020202020204" pitchFamily="34" charset="0"/>
                <a:cs typeface="Arial" panose="020B0604020202020204" pitchFamily="34" charset="0"/>
              </a:rPr>
              <a:t>DISTRIBUTION OF DATA</a:t>
            </a:r>
            <a:endParaRPr lang="en-IN">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073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246" y="684227"/>
            <a:ext cx="9857008" cy="5018891"/>
          </a:xfrm>
          <a:prstGeom prst="rect">
            <a:avLst/>
          </a:prstGeom>
        </p:spPr>
      </p:pic>
      <p:sp>
        <p:nvSpPr>
          <p:cNvPr id="5" name="Rectangle 4"/>
          <p:cNvSpPr/>
          <p:nvPr/>
        </p:nvSpPr>
        <p:spPr>
          <a:xfrm>
            <a:off x="1014046" y="195381"/>
            <a:ext cx="9897208" cy="523220"/>
          </a:xfrm>
          <a:prstGeom prst="rect">
            <a:avLst/>
          </a:prstGeom>
        </p:spPr>
        <p:txBody>
          <a:bodyPr wrap="square">
            <a:spAutoFit/>
          </a:bodyPr>
          <a:lstStyle/>
          <a:p>
            <a:pPr algn="ctr"/>
            <a:r>
              <a:rPr lang="en-US" sz="2800">
                <a:solidFill>
                  <a:schemeClr val="accent1">
                    <a:lumMod val="75000"/>
                  </a:schemeClr>
                </a:solidFill>
                <a:latin typeface="Arial" panose="020B0604020202020204" pitchFamily="34" charset="0"/>
                <a:cs typeface="Arial" panose="020B0604020202020204" pitchFamily="34" charset="0"/>
              </a:rPr>
              <a:t>STATE WISE SALES OF ALL PESTICIDE COMPANIES</a:t>
            </a:r>
            <a:endParaRPr lang="en-IN" sz="2800">
              <a:solidFill>
                <a:schemeClr val="accent1">
                  <a:lumMod val="75000"/>
                </a:schemeClr>
              </a:solidFill>
              <a:latin typeface="Arial" panose="020B0604020202020204" pitchFamily="34" charset="0"/>
              <a:cs typeface="Arial" panose="020B0604020202020204" pitchFamily="34" charset="0"/>
            </a:endParaRPr>
          </a:p>
        </p:txBody>
      </p:sp>
      <p:sp>
        <p:nvSpPr>
          <p:cNvPr id="6" name="Rectangle 5"/>
          <p:cNvSpPr/>
          <p:nvPr/>
        </p:nvSpPr>
        <p:spPr>
          <a:xfrm>
            <a:off x="1054246" y="5920862"/>
            <a:ext cx="9748872" cy="646331"/>
          </a:xfrm>
          <a:prstGeom prst="rect">
            <a:avLst/>
          </a:prstGeom>
        </p:spPr>
        <p:txBody>
          <a:bodyPr wrap="square">
            <a:spAutoFit/>
          </a:bodyPr>
          <a:lstStyle/>
          <a:p>
            <a:r>
              <a:rPr lang="en-IN"/>
              <a:t>Punjab and Uttarakhand has the highest in consumption of the Pesticides. Where Himachal Pradesh is lowest in consuming pesticide. </a:t>
            </a:r>
          </a:p>
        </p:txBody>
      </p:sp>
    </p:spTree>
    <p:extLst>
      <p:ext uri="{BB962C8B-B14F-4D97-AF65-F5344CB8AC3E}">
        <p14:creationId xmlns:p14="http://schemas.microsoft.com/office/powerpoint/2010/main" val="3875551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9</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04" y="1081537"/>
            <a:ext cx="10427676" cy="49804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9"/>
          <p:cNvSpPr/>
          <p:nvPr/>
        </p:nvSpPr>
        <p:spPr>
          <a:xfrm>
            <a:off x="655204" y="263951"/>
            <a:ext cx="9912244" cy="830997"/>
          </a:xfrm>
          <a:prstGeom prst="rect">
            <a:avLst/>
          </a:prstGeom>
        </p:spPr>
        <p:txBody>
          <a:bodyPr wrap="square">
            <a:spAutoFit/>
          </a:bodyPr>
          <a:lstStyle/>
          <a:p>
            <a:pPr algn="ctr"/>
            <a:r>
              <a:rPr lang="en-US" sz="2400">
                <a:solidFill>
                  <a:schemeClr val="accent1">
                    <a:lumMod val="75000"/>
                  </a:schemeClr>
                </a:solidFill>
                <a:latin typeface="Arial" panose="020B0604020202020204" pitchFamily="34" charset="0"/>
                <a:cs typeface="Arial" panose="020B0604020202020204" pitchFamily="34" charset="0"/>
              </a:rPr>
              <a:t>INSECTICIDES TYPE PESTICIDE IS MOST POPULAR FOLLOWED BY RODENTICIDES, HERBICIDES, BACTERICIDES</a:t>
            </a:r>
          </a:p>
        </p:txBody>
      </p:sp>
    </p:spTree>
    <p:extLst>
      <p:ext uri="{BB962C8B-B14F-4D97-AF65-F5344CB8AC3E}">
        <p14:creationId xmlns:p14="http://schemas.microsoft.com/office/powerpoint/2010/main" val="3933641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1347</Words>
  <Application>Microsoft Office PowerPoint</Application>
  <PresentationFormat>Widescreen</PresentationFormat>
  <Paragraphs>261</Paragraphs>
  <Slides>53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Arial</vt:lpstr>
      <vt:lpstr>Arial Unicode MS</vt:lpstr>
      <vt:lpstr>Calibri</vt:lpstr>
      <vt:lpstr>Calibri Light</vt:lpstr>
      <vt:lpstr>Helvetica Neue</vt:lpstr>
      <vt:lpstr>Lato</vt:lpstr>
      <vt:lpstr>Times New Roman</vt:lpstr>
      <vt:lpstr>var(--jp-code-font-family)</vt:lpstr>
      <vt:lpstr>Wingdings</vt:lpstr>
      <vt:lpstr>Office Theme</vt:lpstr>
      <vt:lpstr>   Pesticides Sale Forecasting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Consumption of pesticides on Yearly and Quarterl </vt:lpstr>
      <vt:lpstr>PowerPoint Presentation</vt:lpstr>
      <vt:lpstr>CORRELATION BETWEEN RAINFALL AND PESTICIDES SALES</vt:lpstr>
      <vt:lpstr>Correlation Between Rainfall and Pesticide Sales</vt:lpstr>
      <vt:lpstr>ABC MANUFACTURING</vt:lpstr>
      <vt:lpstr>ABC MANUFACTURING</vt:lpstr>
      <vt:lpstr>Visualization Of District Wise Sales Of Pesticide For ABC Manufacturing For Each States</vt:lpstr>
      <vt:lpstr>ABC MANUFACTURING</vt:lpstr>
      <vt:lpstr>PowerPoint Presentation</vt:lpstr>
      <vt:lpstr>ABC MANUFACTURING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Time series decomposition</vt:lpstr>
      <vt:lpstr> FOR UTTAR PRADESH</vt:lpstr>
      <vt:lpstr>FOR PUNJAB</vt:lpstr>
      <vt:lpstr>FOR UTTRAKHAND</vt:lpstr>
      <vt:lpstr>FOR UTTAR PRADESH</vt:lpstr>
      <vt:lpstr>PowerPoint Presentation</vt:lpstr>
      <vt:lpstr>Moving average forecast</vt:lpstr>
      <vt:lpstr>Holt Winters' Exponential Smoothing method </vt:lpstr>
      <vt:lpstr> Model Building with ARIMA Auto-Regressive Integrated Moving Average </vt:lpstr>
      <vt:lpstr>PowerPoint Presentation</vt:lpstr>
      <vt:lpstr>Parameter Selection using Grid Search</vt:lpstr>
      <vt:lpstr>Fitting SARIMA Model of ABC Manufacturing for Haryana</vt:lpstr>
      <vt:lpstr>Fitting SARIMA Model of ABC Manufacturing for Uttar Pradesh</vt:lpstr>
      <vt:lpstr>Fitting SARIMA Model of ABC Manufacturing for Punjab</vt:lpstr>
      <vt:lpstr>Fitting SARIMA Model of ABC Manufacturing for Uttarakhand</vt:lpstr>
      <vt:lpstr>Fitting SARIMA Model of ABC Manufacturing for Himachal Pradesh</vt:lpstr>
      <vt:lpstr>Checking The Accuracy Of Our Forecasts</vt:lpstr>
      <vt:lpstr>Checking The Accuracy Of Our Forecasts</vt:lpstr>
      <vt:lpstr>Checking The Accuracy Of Our Forecasts  Himachal Pradesh </vt:lpstr>
      <vt:lpstr>Forecast for 2018</vt:lpstr>
      <vt:lpstr>Forecast for 2018</vt:lpstr>
      <vt:lpstr>Forecast for 2018</vt:lpstr>
      <vt:lpstr>Forecast for 2018</vt:lpstr>
      <vt:lpstr>Forecast for 2018</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Pawan Shukla</dc:creator>
  <cp:lastModifiedBy>Pawan Shukla</cp:lastModifiedBy>
  <cp:revision>4</cp:revision>
  <dcterms:created xsi:type="dcterms:W3CDTF">2022-03-15T14:29:53Z</dcterms:created>
  <dcterms:modified xsi:type="dcterms:W3CDTF">2022-09-06T18:26:10Z</dcterms:modified>
</cp:coreProperties>
</file>